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4"/>
  </p:notesMasterIdLst>
  <p:sldIdLst>
    <p:sldId id="256" r:id="rId2"/>
    <p:sldId id="308" r:id="rId3"/>
    <p:sldId id="306" r:id="rId4"/>
    <p:sldId id="312" r:id="rId5"/>
    <p:sldId id="311" r:id="rId6"/>
    <p:sldId id="310" r:id="rId7"/>
    <p:sldId id="315" r:id="rId8"/>
    <p:sldId id="343" r:id="rId9"/>
    <p:sldId id="309" r:id="rId10"/>
    <p:sldId id="319" r:id="rId11"/>
    <p:sldId id="317" r:id="rId12"/>
    <p:sldId id="348" r:id="rId13"/>
    <p:sldId id="320" r:id="rId14"/>
    <p:sldId id="316" r:id="rId15"/>
    <p:sldId id="344" r:id="rId16"/>
    <p:sldId id="322" r:id="rId17"/>
    <p:sldId id="321" r:id="rId18"/>
    <p:sldId id="313" r:id="rId19"/>
    <p:sldId id="324" r:id="rId20"/>
    <p:sldId id="334" r:id="rId21"/>
    <p:sldId id="333" r:id="rId22"/>
    <p:sldId id="326" r:id="rId23"/>
    <p:sldId id="329" r:id="rId24"/>
    <p:sldId id="339" r:id="rId25"/>
    <p:sldId id="330" r:id="rId26"/>
    <p:sldId id="332" r:id="rId27"/>
    <p:sldId id="338" r:id="rId28"/>
    <p:sldId id="342" r:id="rId29"/>
    <p:sldId id="345" r:id="rId30"/>
    <p:sldId id="346" r:id="rId31"/>
    <p:sldId id="323" r:id="rId32"/>
    <p:sldId id="325" r:id="rId33"/>
    <p:sldId id="337" r:id="rId34"/>
    <p:sldId id="336" r:id="rId35"/>
    <p:sldId id="340" r:id="rId36"/>
    <p:sldId id="341" r:id="rId37"/>
    <p:sldId id="335" r:id="rId38"/>
    <p:sldId id="328" r:id="rId39"/>
    <p:sldId id="331" r:id="rId40"/>
    <p:sldId id="282" r:id="rId41"/>
    <p:sldId id="288" r:id="rId42"/>
    <p:sldId id="305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21404"/>
    <a:srgbClr val="FF0066"/>
    <a:srgbClr val="1106E4"/>
    <a:srgbClr val="59F024"/>
    <a:srgbClr val="D60093"/>
    <a:srgbClr val="FC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69907" autoAdjust="0"/>
  </p:normalViewPr>
  <p:slideViewPr>
    <p:cSldViewPr>
      <p:cViewPr>
        <p:scale>
          <a:sx n="83" d="100"/>
          <a:sy n="83" d="100"/>
        </p:scale>
        <p:origin x="-97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186AFA-A362-4E8A-8158-FEBF07D64D99}" type="doc">
      <dgm:prSet loTypeId="urn:microsoft.com/office/officeart/2005/8/layout/hList6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291C2AB2-70F1-42FC-93ED-18DAC63A9F6F}">
      <dgm:prSet phldrT="[Текст]" custT="1"/>
      <dgm:spPr>
        <a:gradFill rotWithShape="0">
          <a:gsLst>
            <a:gs pos="0">
              <a:srgbClr val="59F024"/>
            </a:gs>
            <a:gs pos="80000">
              <a:srgbClr val="92D050"/>
            </a:gs>
            <a:gs pos="100000">
              <a:schemeClr val="bg1">
                <a:lumMod val="60000"/>
                <a:lumOff val="40000"/>
              </a:schemeClr>
            </a:gs>
          </a:gsLst>
        </a:gradFill>
      </dgm:spPr>
      <dgm:t>
        <a:bodyPr/>
        <a:lstStyle/>
        <a:p>
          <a:pPr algn="l"/>
          <a:r>
            <a:rPr lang="ru-RU" sz="1400" b="1" u="none" dirty="0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400" b="1" u="none" dirty="0" smtClean="0">
              <a:solidFill>
                <a:srgbClr val="D60093"/>
              </a:solidFill>
              <a:effectLst/>
            </a:rPr>
            <a:t>На «отлично» закончили учебный год  46 учеников  (5%) : начальное звено – 28учеников, среднее звено – 15учеников ; старшее звено- 3 ученика. </a:t>
          </a:r>
        </a:p>
        <a:p>
          <a:pPr algn="l"/>
          <a:r>
            <a:rPr lang="ru-RU" sz="1400" b="1" u="none" dirty="0" smtClean="0">
              <a:solidFill>
                <a:srgbClr val="D60093"/>
              </a:solidFill>
              <a:effectLst/>
            </a:rPr>
            <a:t>С одной четвёркой - 12 учащихся начальной школы и 1 ученица в 9 классе – </a:t>
          </a:r>
        </a:p>
        <a:p>
          <a:pPr algn="l"/>
          <a:r>
            <a:rPr lang="ru-RU" sz="1400" b="1" u="none" dirty="0" smtClean="0">
              <a:solidFill>
                <a:srgbClr val="D60093"/>
              </a:solidFill>
              <a:effectLst/>
            </a:rPr>
            <a:t>показатель составляет  49%      </a:t>
          </a:r>
        </a:p>
        <a:p>
          <a:pPr algn="l"/>
          <a:r>
            <a:rPr lang="ru-RU" sz="1400" b="1" u="none" dirty="0" smtClean="0">
              <a:solidFill>
                <a:srgbClr val="D60093"/>
              </a:solidFill>
              <a:effectLst/>
            </a:rPr>
            <a:t>На «4» и «5» учебный год окончило 391 ученик</a:t>
          </a:r>
          <a:endParaRPr lang="ru-RU" sz="1400" b="1" u="none" dirty="0">
            <a:solidFill>
              <a:srgbClr val="D60093"/>
            </a:solidFill>
            <a:effectLst/>
          </a:endParaRPr>
        </a:p>
      </dgm:t>
    </dgm:pt>
    <dgm:pt modelId="{D871A133-FB01-49EF-9D60-B63258E70055}" type="parTrans" cxnId="{2697B255-4A87-467B-9F0D-358FBCE565F7}">
      <dgm:prSet/>
      <dgm:spPr/>
      <dgm:t>
        <a:bodyPr/>
        <a:lstStyle/>
        <a:p>
          <a:endParaRPr lang="ru-RU"/>
        </a:p>
      </dgm:t>
    </dgm:pt>
    <dgm:pt modelId="{140F6C29-C8F8-45FB-8826-60F5DF8C6EA4}" type="sibTrans" cxnId="{2697B255-4A87-467B-9F0D-358FBCE565F7}">
      <dgm:prSet/>
      <dgm:spPr/>
      <dgm:t>
        <a:bodyPr/>
        <a:lstStyle/>
        <a:p>
          <a:endParaRPr lang="ru-RU"/>
        </a:p>
      </dgm:t>
    </dgm:pt>
    <dgm:pt modelId="{4103FFEA-6438-4F0A-826C-A75A07E45670}">
      <dgm:prSet custT="1"/>
      <dgm:spPr>
        <a:gradFill rotWithShape="0">
          <a:gsLst>
            <a:gs pos="0">
              <a:srgbClr val="FF0000"/>
            </a:gs>
            <a:gs pos="80000">
              <a:srgbClr val="FFFF00"/>
            </a:gs>
            <a:gs pos="100000">
              <a:srgbClr val="FF0000"/>
            </a:gs>
          </a:gsLst>
        </a:gradFill>
      </dgm:spPr>
      <dgm:t>
        <a:bodyPr/>
        <a:lstStyle/>
        <a:p>
          <a:pPr algn="ctr"/>
          <a:r>
            <a:rPr lang="ru-RU" sz="1600" b="1" dirty="0" smtClean="0">
              <a:solidFill>
                <a:schemeClr val="bg1">
                  <a:lumMod val="50000"/>
                </a:schemeClr>
              </a:solidFill>
            </a:rPr>
            <a:t>Качество </a:t>
          </a:r>
        </a:p>
        <a:p>
          <a:pPr algn="ctr"/>
          <a:r>
            <a:rPr lang="ru-RU" sz="1600" b="1" dirty="0" err="1" smtClean="0">
              <a:solidFill>
                <a:schemeClr val="bg1">
                  <a:lumMod val="50000"/>
                </a:schemeClr>
              </a:solidFill>
            </a:rPr>
            <a:t>обученности</a:t>
          </a:r>
          <a:r>
            <a:rPr lang="ru-RU" sz="1600" b="1" dirty="0" smtClean="0">
              <a:solidFill>
                <a:schemeClr val="bg1">
                  <a:lumMod val="50000"/>
                </a:schemeClr>
              </a:solidFill>
            </a:rPr>
            <a:t> по школе-49%, </a:t>
          </a:r>
        </a:p>
        <a:p>
          <a:pPr algn="ctr"/>
          <a:r>
            <a:rPr lang="ru-RU" sz="1600" b="1" dirty="0" smtClean="0">
              <a:solidFill>
                <a:schemeClr val="bg1">
                  <a:lumMod val="50000"/>
                </a:schemeClr>
              </a:solidFill>
            </a:rPr>
            <a:t>уровень </a:t>
          </a:r>
          <a:r>
            <a:rPr lang="ru-RU" sz="1600" b="1" dirty="0" err="1" smtClean="0">
              <a:solidFill>
                <a:schemeClr val="bg1">
                  <a:lumMod val="50000"/>
                </a:schemeClr>
              </a:solidFill>
            </a:rPr>
            <a:t>обученности</a:t>
          </a:r>
          <a:r>
            <a:rPr lang="ru-RU" sz="1600" b="1" dirty="0" smtClean="0">
              <a:solidFill>
                <a:schemeClr val="bg1">
                  <a:lumMod val="50000"/>
                </a:schemeClr>
              </a:solidFill>
            </a:rPr>
            <a:t> -100%.</a:t>
          </a:r>
        </a:p>
        <a:p>
          <a:pPr algn="ctr"/>
          <a:r>
            <a:rPr lang="ru-RU" sz="1600" b="1" dirty="0" smtClean="0">
              <a:solidFill>
                <a:schemeClr val="bg1">
                  <a:lumMod val="50000"/>
                </a:schemeClr>
              </a:solidFill>
            </a:rPr>
            <a:t>Сравнительный анализ успеваемости и качества ЗУН на  «вводе» и на «выходе» показывает положительную динамику роста данных показателей на «выходе»: успеваемость с 98% до 100%, качества ЗУН с 39% до 49%, </a:t>
          </a:r>
          <a:endParaRPr lang="ru-RU" sz="1600" b="1" dirty="0">
            <a:solidFill>
              <a:schemeClr val="bg1">
                <a:lumMod val="50000"/>
              </a:schemeClr>
            </a:solidFill>
          </a:endParaRPr>
        </a:p>
      </dgm:t>
    </dgm:pt>
    <dgm:pt modelId="{816B2983-2BA2-4244-9308-6FC17052DAC6}" type="parTrans" cxnId="{2B999055-638C-441A-86D4-8E5B95499DCA}">
      <dgm:prSet/>
      <dgm:spPr/>
      <dgm:t>
        <a:bodyPr/>
        <a:lstStyle/>
        <a:p>
          <a:endParaRPr lang="ru-RU"/>
        </a:p>
      </dgm:t>
    </dgm:pt>
    <dgm:pt modelId="{40823B11-14F1-423B-AECE-3B809416DA13}" type="sibTrans" cxnId="{2B999055-638C-441A-86D4-8E5B95499DCA}">
      <dgm:prSet/>
      <dgm:spPr/>
      <dgm:t>
        <a:bodyPr/>
        <a:lstStyle/>
        <a:p>
          <a:endParaRPr lang="ru-RU"/>
        </a:p>
      </dgm:t>
    </dgm:pt>
    <dgm:pt modelId="{C5A956C9-9AFE-423A-8848-43EDDDD0F597}">
      <dgm:prSet custT="1"/>
      <dgm:spPr>
        <a:gradFill rotWithShape="0">
          <a:gsLst>
            <a:gs pos="0">
              <a:srgbClr val="FFC000"/>
            </a:gs>
            <a:gs pos="80000">
              <a:srgbClr val="FC4242"/>
            </a:gs>
            <a:gs pos="100000">
              <a:srgbClr val="FF0000"/>
            </a:gs>
          </a:gsLst>
        </a:gradFill>
      </dgm:spPr>
      <dgm:t>
        <a:bodyPr/>
        <a:lstStyle/>
        <a:p>
          <a:r>
            <a:rPr lang="ru-RU" sz="1800" b="1" dirty="0" smtClean="0">
              <a:solidFill>
                <a:schemeClr val="bg1">
                  <a:lumMod val="50000"/>
                </a:schemeClr>
              </a:solidFill>
            </a:rPr>
            <a:t>С одной «3» закончили  учебный год 22 ученика начальной школы , </a:t>
          </a:r>
        </a:p>
        <a:p>
          <a:r>
            <a:rPr lang="ru-RU" sz="1800" b="1" dirty="0" smtClean="0">
              <a:solidFill>
                <a:schemeClr val="bg1">
                  <a:lumMod val="50000"/>
                </a:schemeClr>
              </a:solidFill>
            </a:rPr>
            <a:t>20 учащихся в 5-10 классах, что составляет 4,7% от общего числа учащихся  и свидетельствует о наличии «резерва»  «</a:t>
          </a:r>
          <a:r>
            <a:rPr lang="ru-RU" sz="1800" b="1" dirty="0" err="1" smtClean="0">
              <a:solidFill>
                <a:schemeClr val="bg1">
                  <a:lumMod val="50000"/>
                </a:schemeClr>
              </a:solidFill>
            </a:rPr>
            <a:t>качественников</a:t>
          </a:r>
          <a:r>
            <a:rPr lang="ru-RU" sz="1800" b="1" dirty="0" smtClean="0">
              <a:solidFill>
                <a:schemeClr val="bg1">
                  <a:lumMod val="50000"/>
                </a:schemeClr>
              </a:solidFill>
            </a:rPr>
            <a:t>»</a:t>
          </a:r>
          <a:endParaRPr lang="ru-RU" sz="1800" b="1" dirty="0">
            <a:solidFill>
              <a:schemeClr val="bg1">
                <a:lumMod val="50000"/>
              </a:schemeClr>
            </a:solidFill>
          </a:endParaRPr>
        </a:p>
      </dgm:t>
    </dgm:pt>
    <dgm:pt modelId="{4A1A1A7B-1519-423F-87A8-D24A36C95133}" type="parTrans" cxnId="{97AC327C-6B6C-4209-BC2F-72B01E13D468}">
      <dgm:prSet/>
      <dgm:spPr/>
      <dgm:t>
        <a:bodyPr/>
        <a:lstStyle/>
        <a:p>
          <a:endParaRPr lang="ru-RU"/>
        </a:p>
      </dgm:t>
    </dgm:pt>
    <dgm:pt modelId="{AAC12CE5-9DD9-4D1F-9698-97DF671025CE}" type="sibTrans" cxnId="{97AC327C-6B6C-4209-BC2F-72B01E13D468}">
      <dgm:prSet/>
      <dgm:spPr/>
      <dgm:t>
        <a:bodyPr/>
        <a:lstStyle/>
        <a:p>
          <a:endParaRPr lang="ru-RU"/>
        </a:p>
      </dgm:t>
    </dgm:pt>
    <dgm:pt modelId="{D6AB411F-1F39-42CC-9AC4-5A28F3F4B236}" type="pres">
      <dgm:prSet presAssocID="{C2186AFA-A362-4E8A-8158-FEBF07D64D9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25B433-B27B-4899-B449-7958D2E94D9D}" type="pres">
      <dgm:prSet presAssocID="{4103FFEA-6438-4F0A-826C-A75A07E45670}" presName="node" presStyleLbl="node1" presStyleIdx="0" presStyleCnt="3" custScaleX="112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9970EB-6565-424D-BE21-259C9C13B6B3}" type="pres">
      <dgm:prSet presAssocID="{40823B11-14F1-423B-AECE-3B809416DA13}" presName="sibTrans" presStyleCnt="0"/>
      <dgm:spPr/>
      <dgm:t>
        <a:bodyPr/>
        <a:lstStyle/>
        <a:p>
          <a:endParaRPr lang="ru-RU"/>
        </a:p>
      </dgm:t>
    </dgm:pt>
    <dgm:pt modelId="{0ADFADAE-F364-426D-986A-582D7CE9A4FE}" type="pres">
      <dgm:prSet presAssocID="{291C2AB2-70F1-42FC-93ED-18DAC63A9F6F}" presName="node" presStyleLbl="node1" presStyleIdx="1" presStyleCnt="3" custScaleX="112407" custLinFactNeighborX="-26216" custLinFactNeighborY="42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67CAD5-BBFF-4A95-9758-B3FAAFC38B3E}" type="pres">
      <dgm:prSet presAssocID="{140F6C29-C8F8-45FB-8826-60F5DF8C6EA4}" presName="sibTrans" presStyleCnt="0"/>
      <dgm:spPr/>
      <dgm:t>
        <a:bodyPr/>
        <a:lstStyle/>
        <a:p>
          <a:endParaRPr lang="ru-RU"/>
        </a:p>
      </dgm:t>
    </dgm:pt>
    <dgm:pt modelId="{033D5B59-97F4-4ECB-A3BE-434EA66CC8BF}" type="pres">
      <dgm:prSet presAssocID="{C5A956C9-9AFE-423A-8848-43EDDDD0F597}" presName="node" presStyleLbl="node1" presStyleIdx="2" presStyleCnt="3" custScaleX="117015" custLinFactNeighborX="-849" custLinFactNeighborY="2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AC327C-6B6C-4209-BC2F-72B01E13D468}" srcId="{C2186AFA-A362-4E8A-8158-FEBF07D64D99}" destId="{C5A956C9-9AFE-423A-8848-43EDDDD0F597}" srcOrd="2" destOrd="0" parTransId="{4A1A1A7B-1519-423F-87A8-D24A36C95133}" sibTransId="{AAC12CE5-9DD9-4D1F-9698-97DF671025CE}"/>
    <dgm:cxn modelId="{4C7DBC7E-D3A2-44E3-8736-12283D21CEB0}" type="presOf" srcId="{291C2AB2-70F1-42FC-93ED-18DAC63A9F6F}" destId="{0ADFADAE-F364-426D-986A-582D7CE9A4FE}" srcOrd="0" destOrd="0" presId="urn:microsoft.com/office/officeart/2005/8/layout/hList6"/>
    <dgm:cxn modelId="{40803866-84D4-482D-AB36-40891E2EE2B2}" type="presOf" srcId="{4103FFEA-6438-4F0A-826C-A75A07E45670}" destId="{0B25B433-B27B-4899-B449-7958D2E94D9D}" srcOrd="0" destOrd="0" presId="urn:microsoft.com/office/officeart/2005/8/layout/hList6"/>
    <dgm:cxn modelId="{1D4A8AF6-FD43-46DC-9B9B-A0BF183E7F2B}" type="presOf" srcId="{C5A956C9-9AFE-423A-8848-43EDDDD0F597}" destId="{033D5B59-97F4-4ECB-A3BE-434EA66CC8BF}" srcOrd="0" destOrd="0" presId="urn:microsoft.com/office/officeart/2005/8/layout/hList6"/>
    <dgm:cxn modelId="{91FC6963-617C-41F7-9A24-3D3F6663098E}" type="presOf" srcId="{C2186AFA-A362-4E8A-8158-FEBF07D64D99}" destId="{D6AB411F-1F39-42CC-9AC4-5A28F3F4B236}" srcOrd="0" destOrd="0" presId="urn:microsoft.com/office/officeart/2005/8/layout/hList6"/>
    <dgm:cxn modelId="{2697B255-4A87-467B-9F0D-358FBCE565F7}" srcId="{C2186AFA-A362-4E8A-8158-FEBF07D64D99}" destId="{291C2AB2-70F1-42FC-93ED-18DAC63A9F6F}" srcOrd="1" destOrd="0" parTransId="{D871A133-FB01-49EF-9D60-B63258E70055}" sibTransId="{140F6C29-C8F8-45FB-8826-60F5DF8C6EA4}"/>
    <dgm:cxn modelId="{2B999055-638C-441A-86D4-8E5B95499DCA}" srcId="{C2186AFA-A362-4E8A-8158-FEBF07D64D99}" destId="{4103FFEA-6438-4F0A-826C-A75A07E45670}" srcOrd="0" destOrd="0" parTransId="{816B2983-2BA2-4244-9308-6FC17052DAC6}" sibTransId="{40823B11-14F1-423B-AECE-3B809416DA13}"/>
    <dgm:cxn modelId="{B2439994-273B-456B-B5FD-926BC4FE1384}" type="presParOf" srcId="{D6AB411F-1F39-42CC-9AC4-5A28F3F4B236}" destId="{0B25B433-B27B-4899-B449-7958D2E94D9D}" srcOrd="0" destOrd="0" presId="urn:microsoft.com/office/officeart/2005/8/layout/hList6"/>
    <dgm:cxn modelId="{F0B5626B-0577-4EEA-807B-F12595E76496}" type="presParOf" srcId="{D6AB411F-1F39-42CC-9AC4-5A28F3F4B236}" destId="{879970EB-6565-424D-BE21-259C9C13B6B3}" srcOrd="1" destOrd="0" presId="urn:microsoft.com/office/officeart/2005/8/layout/hList6"/>
    <dgm:cxn modelId="{1EC01255-9FBB-40A4-A8B8-A8EB46C2B9BD}" type="presParOf" srcId="{D6AB411F-1F39-42CC-9AC4-5A28F3F4B236}" destId="{0ADFADAE-F364-426D-986A-582D7CE9A4FE}" srcOrd="2" destOrd="0" presId="urn:microsoft.com/office/officeart/2005/8/layout/hList6"/>
    <dgm:cxn modelId="{879AB502-F939-4EC6-A10E-8FC0CA912C31}" type="presParOf" srcId="{D6AB411F-1F39-42CC-9AC4-5A28F3F4B236}" destId="{FE67CAD5-BBFF-4A95-9758-B3FAAFC38B3E}" srcOrd="3" destOrd="0" presId="urn:microsoft.com/office/officeart/2005/8/layout/hList6"/>
    <dgm:cxn modelId="{830682D4-06C9-44F3-BE8C-981FFA7D6F3A}" type="presParOf" srcId="{D6AB411F-1F39-42CC-9AC4-5A28F3F4B236}" destId="{033D5B59-97F4-4ECB-A3BE-434EA66CC8B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B5061D-417A-454F-90DF-C2FB046CF710}" type="doc">
      <dgm:prSet loTypeId="urn:microsoft.com/office/officeart/2005/8/layout/vList2" loCatId="list" qsTypeId="urn:microsoft.com/office/officeart/2005/8/quickstyle/3d5" qsCatId="3D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313067AC-52A0-4826-966A-783CD3E36FD3}">
      <dgm:prSet phldrT="[Текст]" custT="1"/>
      <dgm:spPr>
        <a:solidFill>
          <a:srgbClr val="FF0000"/>
        </a:solidFill>
      </dgm:spPr>
      <dgm:t>
        <a:bodyPr/>
        <a:lstStyle/>
        <a:p>
          <a:pPr marL="0" marR="0" indent="0" defTabSz="9334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2200" b="1" dirty="0" smtClean="0">
            <a:latin typeface="+mj-lt"/>
            <a:ea typeface="+mj-ea"/>
            <a:cs typeface="+mj-cs"/>
          </a:endParaRPr>
        </a:p>
        <a:p>
          <a:pPr marL="0" marR="0" indent="0" defTabSz="9334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800" b="1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rPr>
            <a:t>нормы и стандарты в области качества</a:t>
          </a: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dirty="0"/>
        </a:p>
      </dgm:t>
    </dgm:pt>
    <dgm:pt modelId="{A14AF937-17F7-4798-859D-AD04F211C81C}" type="parTrans" cxnId="{975637C4-1BAD-466E-8837-0CB13AFF9D4E}">
      <dgm:prSet/>
      <dgm:spPr/>
      <dgm:t>
        <a:bodyPr/>
        <a:lstStyle/>
        <a:p>
          <a:endParaRPr lang="ru-RU"/>
        </a:p>
      </dgm:t>
    </dgm:pt>
    <dgm:pt modelId="{FE4EFAE1-6ED8-4BDA-BC2B-1D7A1098351B}" type="sibTrans" cxnId="{975637C4-1BAD-466E-8837-0CB13AFF9D4E}">
      <dgm:prSet/>
      <dgm:spPr/>
      <dgm:t>
        <a:bodyPr/>
        <a:lstStyle/>
        <a:p>
          <a:endParaRPr lang="ru-RU"/>
        </a:p>
      </dgm:t>
    </dgm:pt>
    <dgm:pt modelId="{4802635E-A3E6-4003-844A-BB7EEB724AE2}">
      <dgm:prSet custT="1"/>
      <dgm:spPr>
        <a:solidFill>
          <a:srgbClr val="FFFF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 smtClean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rPr>
            <a:t>ведущие идеи и положения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dirty="0" smtClean="0">
            <a:latin typeface="+mj-lt"/>
            <a:ea typeface="+mj-ea"/>
            <a:cs typeface="+mj-cs"/>
          </a:endParaRPr>
        </a:p>
      </dgm:t>
    </dgm:pt>
    <dgm:pt modelId="{6D2E9536-5B9B-4254-8F96-D1F0AEFF5908}" type="parTrans" cxnId="{6F65A332-F465-4E58-96D0-093F2AEC133E}">
      <dgm:prSet/>
      <dgm:spPr/>
      <dgm:t>
        <a:bodyPr/>
        <a:lstStyle/>
        <a:p>
          <a:endParaRPr lang="ru-RU"/>
        </a:p>
      </dgm:t>
    </dgm:pt>
    <dgm:pt modelId="{F90D51F4-083D-4227-A028-4B0A64C38508}" type="sibTrans" cxnId="{6F65A332-F465-4E58-96D0-093F2AEC133E}">
      <dgm:prSet/>
      <dgm:spPr/>
      <dgm:t>
        <a:bodyPr/>
        <a:lstStyle/>
        <a:p>
          <a:endParaRPr lang="ru-RU"/>
        </a:p>
      </dgm:t>
    </dgm:pt>
    <dgm:pt modelId="{AF882D5F-AB15-4B6F-9E2C-3C9BD07139FE}">
      <dgm:prSet custT="1"/>
      <dgm:spPr>
        <a:solidFill>
          <a:srgbClr val="1106E4"/>
        </a:solidFill>
      </dgm:spPr>
      <dgm:t>
        <a:bodyPr/>
        <a:lstStyle/>
        <a:p>
          <a:pPr marL="0" marR="0" indent="0" defTabSz="9334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rPr>
            <a:t>школьная политика в области качества</a:t>
          </a:r>
        </a:p>
      </dgm:t>
    </dgm:pt>
    <dgm:pt modelId="{1229E680-C98C-4550-B54A-679328114945}" type="parTrans" cxnId="{3159E2EE-DB00-44AF-A811-30563A923FD3}">
      <dgm:prSet/>
      <dgm:spPr/>
      <dgm:t>
        <a:bodyPr/>
        <a:lstStyle/>
        <a:p>
          <a:endParaRPr lang="ru-RU"/>
        </a:p>
      </dgm:t>
    </dgm:pt>
    <dgm:pt modelId="{AEE70860-D6CA-4EB1-B5A7-C9F631B7ADC9}" type="sibTrans" cxnId="{3159E2EE-DB00-44AF-A811-30563A923FD3}">
      <dgm:prSet/>
      <dgm:spPr/>
      <dgm:t>
        <a:bodyPr/>
        <a:lstStyle/>
        <a:p>
          <a:endParaRPr lang="ru-RU"/>
        </a:p>
      </dgm:t>
    </dgm:pt>
    <dgm:pt modelId="{7F02A054-2620-4BAA-B6D1-3921C3FA6ED6}" type="pres">
      <dgm:prSet presAssocID="{87B5061D-417A-454F-90DF-C2FB046CF7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37D144-99E2-4F4A-B3B2-15DCF108C694}" type="pres">
      <dgm:prSet presAssocID="{313067AC-52A0-4826-966A-783CD3E36FD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EA2442-DB5A-4D0D-9471-0D3CB9438306}" type="pres">
      <dgm:prSet presAssocID="{FE4EFAE1-6ED8-4BDA-BC2B-1D7A1098351B}" presName="spacer" presStyleCnt="0"/>
      <dgm:spPr/>
      <dgm:t>
        <a:bodyPr/>
        <a:lstStyle/>
        <a:p>
          <a:endParaRPr lang="ru-RU"/>
        </a:p>
      </dgm:t>
    </dgm:pt>
    <dgm:pt modelId="{75BEBE24-E5BF-4282-9492-1BE0876477C2}" type="pres">
      <dgm:prSet presAssocID="{4802635E-A3E6-4003-844A-BB7EEB724AE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10696C-0A5A-4AF5-A313-AB4064108E29}" type="pres">
      <dgm:prSet presAssocID="{F90D51F4-083D-4227-A028-4B0A64C38508}" presName="spacer" presStyleCnt="0"/>
      <dgm:spPr/>
      <dgm:t>
        <a:bodyPr/>
        <a:lstStyle/>
        <a:p>
          <a:endParaRPr lang="ru-RU"/>
        </a:p>
      </dgm:t>
    </dgm:pt>
    <dgm:pt modelId="{64AEC901-65AC-4F7A-8E8C-E353D6DA48B3}" type="pres">
      <dgm:prSet presAssocID="{AF882D5F-AB15-4B6F-9E2C-3C9BD07139F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65A332-F465-4E58-96D0-093F2AEC133E}" srcId="{87B5061D-417A-454F-90DF-C2FB046CF710}" destId="{4802635E-A3E6-4003-844A-BB7EEB724AE2}" srcOrd="1" destOrd="0" parTransId="{6D2E9536-5B9B-4254-8F96-D1F0AEFF5908}" sibTransId="{F90D51F4-083D-4227-A028-4B0A64C38508}"/>
    <dgm:cxn modelId="{FC772686-E2E3-4650-A8E5-509FD05CCDF5}" type="presOf" srcId="{4802635E-A3E6-4003-844A-BB7EEB724AE2}" destId="{75BEBE24-E5BF-4282-9492-1BE0876477C2}" srcOrd="0" destOrd="0" presId="urn:microsoft.com/office/officeart/2005/8/layout/vList2"/>
    <dgm:cxn modelId="{61131FDB-2CD6-42E9-B9F4-4AE9EF2A1D53}" type="presOf" srcId="{313067AC-52A0-4826-966A-783CD3E36FD3}" destId="{3337D144-99E2-4F4A-B3B2-15DCF108C694}" srcOrd="0" destOrd="0" presId="urn:microsoft.com/office/officeart/2005/8/layout/vList2"/>
    <dgm:cxn modelId="{6B237070-D41E-475B-A88A-3C8BBE9A98F6}" type="presOf" srcId="{AF882D5F-AB15-4B6F-9E2C-3C9BD07139FE}" destId="{64AEC901-65AC-4F7A-8E8C-E353D6DA48B3}" srcOrd="0" destOrd="0" presId="urn:microsoft.com/office/officeart/2005/8/layout/vList2"/>
    <dgm:cxn modelId="{975637C4-1BAD-466E-8837-0CB13AFF9D4E}" srcId="{87B5061D-417A-454F-90DF-C2FB046CF710}" destId="{313067AC-52A0-4826-966A-783CD3E36FD3}" srcOrd="0" destOrd="0" parTransId="{A14AF937-17F7-4798-859D-AD04F211C81C}" sibTransId="{FE4EFAE1-6ED8-4BDA-BC2B-1D7A1098351B}"/>
    <dgm:cxn modelId="{3159E2EE-DB00-44AF-A811-30563A923FD3}" srcId="{87B5061D-417A-454F-90DF-C2FB046CF710}" destId="{AF882D5F-AB15-4B6F-9E2C-3C9BD07139FE}" srcOrd="2" destOrd="0" parTransId="{1229E680-C98C-4550-B54A-679328114945}" sibTransId="{AEE70860-D6CA-4EB1-B5A7-C9F631B7ADC9}"/>
    <dgm:cxn modelId="{CDCB5577-7EFF-4A01-AD3C-C62E5F055A59}" type="presOf" srcId="{87B5061D-417A-454F-90DF-C2FB046CF710}" destId="{7F02A054-2620-4BAA-B6D1-3921C3FA6ED6}" srcOrd="0" destOrd="0" presId="urn:microsoft.com/office/officeart/2005/8/layout/vList2"/>
    <dgm:cxn modelId="{91E4D7A3-53EF-4CDC-A852-D4B545858853}" type="presParOf" srcId="{7F02A054-2620-4BAA-B6D1-3921C3FA6ED6}" destId="{3337D144-99E2-4F4A-B3B2-15DCF108C694}" srcOrd="0" destOrd="0" presId="urn:microsoft.com/office/officeart/2005/8/layout/vList2"/>
    <dgm:cxn modelId="{C6C98526-F4A0-4B78-A406-CF7E9DF032BA}" type="presParOf" srcId="{7F02A054-2620-4BAA-B6D1-3921C3FA6ED6}" destId="{69EA2442-DB5A-4D0D-9471-0D3CB9438306}" srcOrd="1" destOrd="0" presId="urn:microsoft.com/office/officeart/2005/8/layout/vList2"/>
    <dgm:cxn modelId="{08B87A80-1BD2-435B-A9E8-9487FB84DF7E}" type="presParOf" srcId="{7F02A054-2620-4BAA-B6D1-3921C3FA6ED6}" destId="{75BEBE24-E5BF-4282-9492-1BE0876477C2}" srcOrd="2" destOrd="0" presId="urn:microsoft.com/office/officeart/2005/8/layout/vList2"/>
    <dgm:cxn modelId="{913510D3-1068-45F8-B2F2-7A5BE4585F28}" type="presParOf" srcId="{7F02A054-2620-4BAA-B6D1-3921C3FA6ED6}" destId="{1A10696C-0A5A-4AF5-A313-AB4064108E29}" srcOrd="3" destOrd="0" presId="urn:microsoft.com/office/officeart/2005/8/layout/vList2"/>
    <dgm:cxn modelId="{60291A57-A480-4226-AB5E-3051673B6204}" type="presParOf" srcId="{7F02A054-2620-4BAA-B6D1-3921C3FA6ED6}" destId="{64AEC901-65AC-4F7A-8E8C-E353D6DA48B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02E9A-FBE9-4EC2-A622-62AAF2F9E900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84CC3-6CC1-4F13-9453-A66BC467D5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556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DB3B7B-942D-40C6-9B34-B329484A007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ru-RU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0" name="Freeform 158"/>
          <p:cNvSpPr>
            <a:spLocks/>
          </p:cNvSpPr>
          <p:nvPr/>
        </p:nvSpPr>
        <p:spPr bwMode="gray">
          <a:xfrm>
            <a:off x="5321300" y="115888"/>
            <a:ext cx="3822700" cy="6765925"/>
          </a:xfrm>
          <a:custGeom>
            <a:avLst/>
            <a:gdLst/>
            <a:ahLst/>
            <a:cxnLst>
              <a:cxn ang="0">
                <a:pos x="882" y="17"/>
              </a:cxn>
              <a:cxn ang="0">
                <a:pos x="2105" y="2560"/>
              </a:cxn>
              <a:cxn ang="0">
                <a:pos x="0" y="4344"/>
              </a:cxn>
              <a:cxn ang="0">
                <a:pos x="1242" y="4352"/>
              </a:cxn>
              <a:cxn ang="0">
                <a:pos x="2336" y="2584"/>
              </a:cxn>
              <a:cxn ang="0">
                <a:pos x="1186" y="0"/>
              </a:cxn>
              <a:cxn ang="0">
                <a:pos x="882" y="17"/>
              </a:cxn>
            </a:cxnLst>
            <a:rect l="0" t="0" r="r" b="b"/>
            <a:pathLst>
              <a:path w="2502" h="4352">
                <a:moveTo>
                  <a:pt x="882" y="17"/>
                </a:moveTo>
                <a:cubicBezTo>
                  <a:pt x="2077" y="287"/>
                  <a:pt x="2361" y="1554"/>
                  <a:pt x="2105" y="2560"/>
                </a:cubicBezTo>
                <a:cubicBezTo>
                  <a:pt x="1849" y="3566"/>
                  <a:pt x="905" y="3993"/>
                  <a:pt x="0" y="4344"/>
                </a:cubicBezTo>
                <a:lnTo>
                  <a:pt x="1242" y="4352"/>
                </a:lnTo>
                <a:cubicBezTo>
                  <a:pt x="1563" y="4096"/>
                  <a:pt x="2205" y="3360"/>
                  <a:pt x="2336" y="2584"/>
                </a:cubicBezTo>
                <a:cubicBezTo>
                  <a:pt x="2468" y="1808"/>
                  <a:pt x="2502" y="416"/>
                  <a:pt x="1186" y="0"/>
                </a:cubicBezTo>
                <a:lnTo>
                  <a:pt x="882" y="17"/>
                </a:lnTo>
                <a:close/>
              </a:path>
            </a:pathLst>
          </a:custGeom>
          <a:gradFill rotWithShape="1">
            <a:gsLst>
              <a:gs pos="0">
                <a:srgbClr val="99FA72">
                  <a:gamma/>
                  <a:tint val="27451"/>
                  <a:invGamma/>
                </a:srgbClr>
              </a:gs>
              <a:gs pos="100000">
                <a:srgbClr val="99FA7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  <a:scene3d>
            <a:camera prst="legacyPerspectiveTopRight"/>
            <a:lightRig rig="legacyFlat4" dir="b"/>
          </a:scene3d>
          <a:sp3d extrusionH="354000" prstMaterial="legacyMetal">
            <a:bevelT w="13500" h="13500" prst="angle"/>
            <a:bevelB w="13500" h="13500" prst="angle"/>
            <a:extrusionClr>
              <a:srgbClr val="258F39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755650" y="1196975"/>
            <a:ext cx="7848600" cy="4859338"/>
            <a:chOff x="96" y="509"/>
            <a:chExt cx="5328" cy="3567"/>
          </a:xfrm>
        </p:grpSpPr>
        <p:grpSp>
          <p:nvGrpSpPr>
            <p:cNvPr id="3" name="Group 80"/>
            <p:cNvGrpSpPr>
              <a:grpSpLocks/>
            </p:cNvGrpSpPr>
            <p:nvPr/>
          </p:nvGrpSpPr>
          <p:grpSpPr bwMode="auto">
            <a:xfrm>
              <a:off x="252" y="509"/>
              <a:ext cx="630" cy="3548"/>
              <a:chOff x="252" y="509"/>
              <a:chExt cx="630" cy="3548"/>
            </a:xfrm>
          </p:grpSpPr>
          <p:sp>
            <p:nvSpPr>
              <p:cNvPr id="3153" name="Line 81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54" name="Line 82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55" name="Line 83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56" name="Line 84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85"/>
            <p:cNvGrpSpPr>
              <a:grpSpLocks/>
            </p:cNvGrpSpPr>
            <p:nvPr/>
          </p:nvGrpSpPr>
          <p:grpSpPr bwMode="auto">
            <a:xfrm rot="5400000">
              <a:off x="1162" y="-387"/>
              <a:ext cx="3195" cy="5328"/>
              <a:chOff x="1636" y="772"/>
              <a:chExt cx="3663" cy="4098"/>
            </a:xfrm>
          </p:grpSpPr>
          <p:grpSp>
            <p:nvGrpSpPr>
              <p:cNvPr id="5" name="Group 86"/>
              <p:cNvGrpSpPr>
                <a:grpSpLocks/>
              </p:cNvGrpSpPr>
              <p:nvPr/>
            </p:nvGrpSpPr>
            <p:grpSpPr bwMode="auto">
              <a:xfrm>
                <a:off x="1636" y="783"/>
                <a:ext cx="734" cy="4087"/>
                <a:chOff x="1636" y="783"/>
                <a:chExt cx="734" cy="4087"/>
              </a:xfrm>
            </p:grpSpPr>
            <p:sp>
              <p:nvSpPr>
                <p:cNvPr id="3159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1636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0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1882" y="783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1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2124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2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2370" y="818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" name="Group 91"/>
              <p:cNvGrpSpPr>
                <a:grpSpLocks/>
              </p:cNvGrpSpPr>
              <p:nvPr/>
            </p:nvGrpSpPr>
            <p:grpSpPr bwMode="auto">
              <a:xfrm>
                <a:off x="2606" y="772"/>
                <a:ext cx="734" cy="4087"/>
                <a:chOff x="1636" y="783"/>
                <a:chExt cx="734" cy="4087"/>
              </a:xfrm>
            </p:grpSpPr>
            <p:sp>
              <p:nvSpPr>
                <p:cNvPr id="3164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1636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5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1882" y="783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6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2124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7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2370" y="818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" name="Group 96"/>
              <p:cNvGrpSpPr>
                <a:grpSpLocks/>
              </p:cNvGrpSpPr>
              <p:nvPr/>
            </p:nvGrpSpPr>
            <p:grpSpPr bwMode="auto">
              <a:xfrm>
                <a:off x="3595" y="783"/>
                <a:ext cx="734" cy="4087"/>
                <a:chOff x="1636" y="783"/>
                <a:chExt cx="734" cy="4087"/>
              </a:xfrm>
            </p:grpSpPr>
            <p:sp>
              <p:nvSpPr>
                <p:cNvPr id="3169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1636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0" name="Line 98"/>
                <p:cNvSpPr>
                  <a:spLocks noChangeShapeType="1"/>
                </p:cNvSpPr>
                <p:nvPr/>
              </p:nvSpPr>
              <p:spPr bwMode="auto">
                <a:xfrm flipV="1">
                  <a:off x="1882" y="783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1" name="Line 99"/>
                <p:cNvSpPr>
                  <a:spLocks noChangeShapeType="1"/>
                </p:cNvSpPr>
                <p:nvPr/>
              </p:nvSpPr>
              <p:spPr bwMode="auto">
                <a:xfrm flipV="1">
                  <a:off x="2124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2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2370" y="818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" name="Group 101"/>
              <p:cNvGrpSpPr>
                <a:grpSpLocks/>
              </p:cNvGrpSpPr>
              <p:nvPr/>
            </p:nvGrpSpPr>
            <p:grpSpPr bwMode="auto">
              <a:xfrm>
                <a:off x="4565" y="772"/>
                <a:ext cx="734" cy="4087"/>
                <a:chOff x="1636" y="783"/>
                <a:chExt cx="734" cy="4087"/>
              </a:xfrm>
            </p:grpSpPr>
            <p:sp>
              <p:nvSpPr>
                <p:cNvPr id="3174" name="Line 102"/>
                <p:cNvSpPr>
                  <a:spLocks noChangeShapeType="1"/>
                </p:cNvSpPr>
                <p:nvPr/>
              </p:nvSpPr>
              <p:spPr bwMode="auto">
                <a:xfrm flipV="1">
                  <a:off x="1636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5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1882" y="783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6" name="Line 104"/>
                <p:cNvSpPr>
                  <a:spLocks noChangeShapeType="1"/>
                </p:cNvSpPr>
                <p:nvPr/>
              </p:nvSpPr>
              <p:spPr bwMode="auto">
                <a:xfrm flipV="1">
                  <a:off x="2124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7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2370" y="818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" name="Group 106"/>
            <p:cNvGrpSpPr>
              <a:grpSpLocks/>
            </p:cNvGrpSpPr>
            <p:nvPr/>
          </p:nvGrpSpPr>
          <p:grpSpPr bwMode="auto">
            <a:xfrm>
              <a:off x="1104" y="528"/>
              <a:ext cx="630" cy="3548"/>
              <a:chOff x="252" y="509"/>
              <a:chExt cx="630" cy="3548"/>
            </a:xfrm>
          </p:grpSpPr>
          <p:sp>
            <p:nvSpPr>
              <p:cNvPr id="3179" name="Line 107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0" name="Line 10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1" name="Line 109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2" name="Line 110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" name="Group 111"/>
            <p:cNvGrpSpPr>
              <a:grpSpLocks/>
            </p:cNvGrpSpPr>
            <p:nvPr/>
          </p:nvGrpSpPr>
          <p:grpSpPr bwMode="auto">
            <a:xfrm>
              <a:off x="1968" y="528"/>
              <a:ext cx="630" cy="3548"/>
              <a:chOff x="252" y="509"/>
              <a:chExt cx="630" cy="3548"/>
            </a:xfrm>
          </p:grpSpPr>
          <p:sp>
            <p:nvSpPr>
              <p:cNvPr id="3184" name="Line 112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5" name="Line 11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6" name="Line 114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7" name="Line 115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" name="Group 116"/>
            <p:cNvGrpSpPr>
              <a:grpSpLocks/>
            </p:cNvGrpSpPr>
            <p:nvPr/>
          </p:nvGrpSpPr>
          <p:grpSpPr bwMode="auto">
            <a:xfrm>
              <a:off x="2832" y="528"/>
              <a:ext cx="630" cy="3548"/>
              <a:chOff x="252" y="509"/>
              <a:chExt cx="630" cy="3548"/>
            </a:xfrm>
          </p:grpSpPr>
          <p:sp>
            <p:nvSpPr>
              <p:cNvPr id="3189" name="Line 117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0" name="Line 11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1" name="Line 119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2" name="Line 120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" name="Group 121"/>
            <p:cNvGrpSpPr>
              <a:grpSpLocks/>
            </p:cNvGrpSpPr>
            <p:nvPr/>
          </p:nvGrpSpPr>
          <p:grpSpPr bwMode="auto">
            <a:xfrm>
              <a:off x="3659" y="528"/>
              <a:ext cx="630" cy="3548"/>
              <a:chOff x="252" y="509"/>
              <a:chExt cx="630" cy="3548"/>
            </a:xfrm>
          </p:grpSpPr>
          <p:sp>
            <p:nvSpPr>
              <p:cNvPr id="3194" name="Line 122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5" name="Line 12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6" name="Line 124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7" name="Line 125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Group 126"/>
            <p:cNvGrpSpPr>
              <a:grpSpLocks/>
            </p:cNvGrpSpPr>
            <p:nvPr/>
          </p:nvGrpSpPr>
          <p:grpSpPr bwMode="auto">
            <a:xfrm>
              <a:off x="4505" y="528"/>
              <a:ext cx="630" cy="3548"/>
              <a:chOff x="252" y="509"/>
              <a:chExt cx="630" cy="3548"/>
            </a:xfrm>
          </p:grpSpPr>
          <p:sp>
            <p:nvSpPr>
              <p:cNvPr id="3199" name="Line 127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00" name="Line 12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01" name="Line 129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02" name="Line 130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126" name="Rectangle 54"/>
          <p:cNvSpPr>
            <a:spLocks noChangeArrowheads="1"/>
          </p:cNvSpPr>
          <p:nvPr/>
        </p:nvSpPr>
        <p:spPr bwMode="gray">
          <a:xfrm>
            <a:off x="1187450" y="5516563"/>
            <a:ext cx="742950" cy="742950"/>
          </a:xfrm>
          <a:prstGeom prst="rect">
            <a:avLst/>
          </a:prstGeom>
          <a:gradFill rotWithShape="1">
            <a:gsLst>
              <a:gs pos="0">
                <a:srgbClr val="99FA72"/>
              </a:gs>
              <a:gs pos="100000">
                <a:srgbClr val="99FA72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9" name="Freeform 27"/>
          <p:cNvSpPr>
            <a:spLocks/>
          </p:cNvSpPr>
          <p:nvPr/>
        </p:nvSpPr>
        <p:spPr bwMode="gray">
          <a:xfrm>
            <a:off x="85725" y="76200"/>
            <a:ext cx="8977313" cy="500063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5546" y="0"/>
              </a:cxn>
              <a:cxn ang="0">
                <a:pos x="5655" y="84"/>
              </a:cxn>
              <a:cxn ang="0">
                <a:pos x="5649" y="315"/>
              </a:cxn>
              <a:cxn ang="0">
                <a:pos x="1" y="314"/>
              </a:cxn>
              <a:cxn ang="0">
                <a:pos x="0" y="1"/>
              </a:cxn>
            </a:cxnLst>
            <a:rect l="0" t="0" r="r" b="b"/>
            <a:pathLst>
              <a:path w="5655" h="315">
                <a:moveTo>
                  <a:pt x="0" y="1"/>
                </a:moveTo>
                <a:lnTo>
                  <a:pt x="5546" y="0"/>
                </a:lnTo>
                <a:cubicBezTo>
                  <a:pt x="5652" y="0"/>
                  <a:pt x="5655" y="84"/>
                  <a:pt x="5655" y="84"/>
                </a:cubicBezTo>
                <a:lnTo>
                  <a:pt x="5649" y="315"/>
                </a:lnTo>
                <a:lnTo>
                  <a:pt x="1" y="314"/>
                </a:lnTo>
                <a:lnTo>
                  <a:pt x="0" y="1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29804"/>
                  <a:invGamma/>
                  <a:alpha val="77000"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gray">
          <a:xfrm>
            <a:off x="114300" y="6610350"/>
            <a:ext cx="8931275" cy="1635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gray">
          <a:xfrm>
            <a:off x="85725" y="609600"/>
            <a:ext cx="8982075" cy="1857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050" y="3500438"/>
            <a:ext cx="4811713" cy="576262"/>
          </a:xfrm>
        </p:spPr>
        <p:txBody>
          <a:bodyPr/>
          <a:lstStyle>
            <a:lvl1pPr marL="0" indent="0" algn="r">
              <a:buFontTx/>
              <a:buNone/>
              <a:defRPr sz="1600" i="1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31775" y="6445250"/>
            <a:ext cx="2205038" cy="317500"/>
          </a:xfrm>
        </p:spPr>
        <p:txBody>
          <a:bodyPr/>
          <a:lstStyle>
            <a:lvl1pPr>
              <a:defRPr/>
            </a:lvl1pPr>
          </a:lstStyle>
          <a:p>
            <a:fld id="{415EAD9E-D2F0-4D27-9C0D-A19380420C55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74925" y="6445250"/>
            <a:ext cx="2990850" cy="3175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700713" y="6445250"/>
            <a:ext cx="2205037" cy="317500"/>
          </a:xfrm>
        </p:spPr>
        <p:txBody>
          <a:bodyPr/>
          <a:lstStyle>
            <a:lvl1pPr>
              <a:defRPr/>
            </a:lvl1pPr>
          </a:lstStyle>
          <a:p>
            <a:fld id="{14AEF637-9CEC-4160-B4C2-252F7733D7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gray">
          <a:xfrm>
            <a:off x="323850" y="5516563"/>
            <a:ext cx="742950" cy="742950"/>
          </a:xfrm>
          <a:prstGeom prst="rect">
            <a:avLst/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22" name="Rectangle 50"/>
          <p:cNvSpPr>
            <a:spLocks noChangeArrowheads="1"/>
          </p:cNvSpPr>
          <p:nvPr/>
        </p:nvSpPr>
        <p:spPr bwMode="gray">
          <a:xfrm>
            <a:off x="323850" y="4652963"/>
            <a:ext cx="741363" cy="742950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0" y="1700213"/>
            <a:ext cx="6019800" cy="1470025"/>
          </a:xfrm>
        </p:spPr>
        <p:txBody>
          <a:bodyPr/>
          <a:lstStyle>
            <a:lvl1pPr algn="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3149" name="Picture 77" descr="b699cfd5b71900647f3ef56417be1aa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461000"/>
            <a:ext cx="865188" cy="865188"/>
          </a:xfrm>
          <a:prstGeom prst="rect">
            <a:avLst/>
          </a:prstGeom>
          <a:noFill/>
        </p:spPr>
      </p:pic>
      <p:pic>
        <p:nvPicPr>
          <p:cNvPr id="3225" name="Picture 153" descr="j0152694"/>
          <p:cNvPicPr preferRelativeResize="0">
            <a:picLocks noChangeArrowheads="1" noChangeShapeType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115888"/>
            <a:ext cx="720725" cy="720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9" grpId="0" animBg="1"/>
      <p:bldP spid="3100" grpId="0" animBg="1"/>
      <p:bldP spid="3105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5EAD9E-D2F0-4D27-9C0D-A19380420C55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EF637-9CEC-4160-B4C2-252F7733D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8925" y="238125"/>
            <a:ext cx="2058988" cy="58372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6029325" cy="58372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5EAD9E-D2F0-4D27-9C0D-A19380420C55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EF637-9CEC-4160-B4C2-252F7733D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5EAD9E-D2F0-4D27-9C0D-A19380420C55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EF637-9CEC-4160-B4C2-252F7733D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5EAD9E-D2F0-4D27-9C0D-A19380420C55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EF637-9CEC-4160-B4C2-252F7733D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341438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9313" y="1341438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5EAD9E-D2F0-4D27-9C0D-A19380420C55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EF637-9CEC-4160-B4C2-252F7733D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5EAD9E-D2F0-4D27-9C0D-A19380420C55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EF637-9CEC-4160-B4C2-252F7733D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5EAD9E-D2F0-4D27-9C0D-A19380420C55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EF637-9CEC-4160-B4C2-252F7733D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5EAD9E-D2F0-4D27-9C0D-A19380420C55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EF637-9CEC-4160-B4C2-252F7733D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5EAD9E-D2F0-4D27-9C0D-A19380420C55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EF637-9CEC-4160-B4C2-252F7733D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5EAD9E-D2F0-4D27-9C0D-A19380420C55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EF637-9CEC-4160-B4C2-252F7733D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Freeform 25"/>
          <p:cNvSpPr>
            <a:spLocks/>
          </p:cNvSpPr>
          <p:nvPr/>
        </p:nvSpPr>
        <p:spPr bwMode="gray">
          <a:xfrm>
            <a:off x="96838" y="6381750"/>
            <a:ext cx="8970962" cy="314325"/>
          </a:xfrm>
          <a:custGeom>
            <a:avLst/>
            <a:gdLst/>
            <a:ahLst/>
            <a:cxnLst>
              <a:cxn ang="0">
                <a:pos x="4" y="198"/>
              </a:cxn>
              <a:cxn ang="0">
                <a:pos x="5651" y="198"/>
              </a:cxn>
              <a:cxn ang="0">
                <a:pos x="5646" y="94"/>
              </a:cxn>
              <a:cxn ang="0">
                <a:pos x="1491" y="94"/>
              </a:cxn>
              <a:cxn ang="0">
                <a:pos x="1343" y="2"/>
              </a:cxn>
              <a:cxn ang="0">
                <a:pos x="0" y="0"/>
              </a:cxn>
              <a:cxn ang="0">
                <a:pos x="4" y="198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0" name="Freeform 26"/>
          <p:cNvSpPr>
            <a:spLocks/>
          </p:cNvSpPr>
          <p:nvPr/>
        </p:nvSpPr>
        <p:spPr bwMode="gray">
          <a:xfrm>
            <a:off x="103188" y="6453188"/>
            <a:ext cx="8975725" cy="279400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5650" y="169"/>
              </a:cxn>
              <a:cxn ang="0">
                <a:pos x="5646" y="95"/>
              </a:cxn>
              <a:cxn ang="0">
                <a:pos x="1478" y="95"/>
              </a:cxn>
              <a:cxn ang="0">
                <a:pos x="1317" y="3"/>
              </a:cxn>
              <a:cxn ang="0">
                <a:pos x="0" y="0"/>
              </a:cxn>
              <a:cxn ang="0">
                <a:pos x="0" y="176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1" name="Freeform 27"/>
          <p:cNvSpPr>
            <a:spLocks/>
          </p:cNvSpPr>
          <p:nvPr/>
        </p:nvSpPr>
        <p:spPr bwMode="gray">
          <a:xfrm>
            <a:off x="92075" y="98425"/>
            <a:ext cx="8956675" cy="179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582" y="0"/>
              </a:cxn>
              <a:cxn ang="0">
                <a:pos x="5639" y="45"/>
              </a:cxn>
              <a:cxn ang="0">
                <a:pos x="5636" y="113"/>
              </a:cxn>
              <a:cxn ang="0">
                <a:pos x="0" y="113"/>
              </a:cxn>
              <a:cxn ang="0">
                <a:pos x="0" y="0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2" name="Freeform 28"/>
          <p:cNvSpPr>
            <a:spLocks/>
          </p:cNvSpPr>
          <p:nvPr/>
        </p:nvSpPr>
        <p:spPr bwMode="gray">
          <a:xfrm>
            <a:off x="92075" y="307975"/>
            <a:ext cx="8955088" cy="938213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3" name="Freeform 29"/>
          <p:cNvSpPr>
            <a:spLocks/>
          </p:cNvSpPr>
          <p:nvPr/>
        </p:nvSpPr>
        <p:spPr bwMode="gray">
          <a:xfrm>
            <a:off x="92075" y="306388"/>
            <a:ext cx="8955088" cy="836612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 flipV="1">
            <a:off x="95250" y="6723063"/>
            <a:ext cx="8977313" cy="555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9" name="Freeform 35"/>
          <p:cNvSpPr>
            <a:spLocks/>
          </p:cNvSpPr>
          <p:nvPr/>
        </p:nvSpPr>
        <p:spPr bwMode="gray">
          <a:xfrm>
            <a:off x="6896100" y="1047750"/>
            <a:ext cx="2155825" cy="52388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358" y="0"/>
              </a:cxn>
              <a:cxn ang="0">
                <a:pos x="1356" y="32"/>
              </a:cxn>
              <a:cxn ang="0">
                <a:pos x="60" y="33"/>
              </a:cxn>
              <a:cxn ang="0">
                <a:pos x="0" y="2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38125"/>
            <a:ext cx="7643813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68313" y="1341438"/>
            <a:ext cx="82296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048000" y="6311900"/>
            <a:ext cx="17129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fld id="{415EAD9E-D2F0-4D27-9C0D-A19380420C55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830763" y="6323013"/>
            <a:ext cx="23114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092950" y="5445125"/>
            <a:ext cx="161607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fld id="{14AEF637-9CEC-4160-B4C2-252F7733D73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64" name="Picture 40" descr="j0152694"/>
          <p:cNvPicPr preferRelativeResize="0">
            <a:picLocks noChangeArrowheads="1" noChangeShapeType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43888" y="188913"/>
            <a:ext cx="720725" cy="720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8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7858180" cy="64294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Муниципальное казенное общеобразовательное учреждение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«</a:t>
            </a:r>
            <a:r>
              <a:rPr lang="ru-RU" b="1" dirty="0" err="1" smtClean="0">
                <a:solidFill>
                  <a:srgbClr val="FFFF00"/>
                </a:solidFill>
              </a:rPr>
              <a:t>Новопоселковая</a:t>
            </a:r>
            <a:r>
              <a:rPr lang="ru-RU" b="1" dirty="0" smtClean="0">
                <a:solidFill>
                  <a:srgbClr val="FFFF00"/>
                </a:solidFill>
              </a:rPr>
              <a:t> средняя общеобразовательная школа № 4»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836712"/>
            <a:ext cx="8253418" cy="1080120"/>
          </a:xfrm>
        </p:spPr>
        <p:txBody>
          <a:bodyPr/>
          <a:lstStyle/>
          <a:p>
            <a:pPr algn="ctr"/>
            <a:r>
              <a:rPr lang="ru-RU" sz="4400" dirty="0" smtClean="0"/>
              <a:t>Обобщение  опыта работы 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428596" y="6143644"/>
            <a:ext cx="835821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Monotype Sorts" pitchFamily="2" charset="2"/>
              <a:buNone/>
              <a:tabLst/>
              <a:defRPr/>
            </a:pPr>
            <a:r>
              <a:rPr kumimoji="1" lang="ru-RU" sz="2400" b="1" kern="0" dirty="0" err="1">
                <a:solidFill>
                  <a:srgbClr val="1106E4"/>
                </a:solidFill>
              </a:rPr>
              <a:t>с</a:t>
            </a:r>
            <a:r>
              <a:rPr kumimoji="1" lang="ru-RU" sz="2400" b="1" kern="0" dirty="0" err="1" smtClean="0">
                <a:solidFill>
                  <a:srgbClr val="1106E4"/>
                </a:solidFill>
              </a:rPr>
              <a:t>.Касумкент</a:t>
            </a:r>
            <a:r>
              <a:rPr kumimoji="1" lang="ru-RU" sz="2400" b="1" kern="0" dirty="0" smtClean="0">
                <a:solidFill>
                  <a:srgbClr val="1106E4"/>
                </a:solidFill>
              </a:rPr>
              <a:t> 2024</a:t>
            </a:r>
            <a:endParaRPr kumimoji="1" lang="ru-RU" sz="2400" b="1" i="0" u="none" strike="noStrike" kern="0" cap="none" spc="0" normalizeH="0" baseline="0" noProof="0" dirty="0">
              <a:ln>
                <a:noFill/>
              </a:ln>
              <a:solidFill>
                <a:srgbClr val="1106E4"/>
              </a:solidFill>
              <a:effectLst/>
              <a:uLnTx/>
              <a:uFillTx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5" y="-16376"/>
            <a:ext cx="1805448" cy="1082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252" y="1666915"/>
            <a:ext cx="6303963" cy="3579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9712" y="5246817"/>
            <a:ext cx="62406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kern="0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Саидгасановой</a:t>
            </a:r>
            <a:r>
              <a:rPr lang="ru-RU" sz="4400" b="1" kern="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 Н.И</a:t>
            </a:r>
            <a:endParaRPr lang="ru-RU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214290"/>
            <a:ext cx="8501058" cy="857256"/>
          </a:xfrm>
        </p:spPr>
        <p:txBody>
          <a:bodyPr/>
          <a:lstStyle/>
          <a:p>
            <a:pPr lvl="0" algn="ctr"/>
            <a:r>
              <a:rPr lang="ru-RU" altLang="ru-RU" sz="3600" i="1" dirty="0" smtClean="0">
                <a:solidFill>
                  <a:srgbClr val="FF0000"/>
                </a:solidFill>
                <a:latin typeface="Segoe Script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3600" i="1" dirty="0" smtClean="0">
                <a:solidFill>
                  <a:srgbClr val="FF0000"/>
                </a:solidFill>
                <a:latin typeface="Segoe Script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Циклограмма    </a:t>
            </a:r>
            <a:r>
              <a:rPr lang="ru-RU" altLang="ru-RU" sz="32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работы завуча УВР на месяц</a:t>
            </a:r>
            <a:r>
              <a:rPr lang="ru-RU" altLang="ru-RU" sz="3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3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000000"/>
                </a:solidFill>
                <a:latin typeface="PT Sans"/>
              </a:rPr>
              <a:t> </a:t>
            </a:r>
            <a:endParaRPr lang="ru-RU" sz="36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748" y="116632"/>
            <a:ext cx="1300931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2060849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PT Sans"/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PT Sans"/>
              </a:rPr>
              <a:t> </a:t>
            </a:r>
            <a:endParaRPr lang="ru-RU" dirty="0">
              <a:solidFill>
                <a:srgbClr val="DDE89A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508141"/>
              </p:ext>
            </p:extLst>
          </p:nvPr>
        </p:nvGraphicFramePr>
        <p:xfrm>
          <a:off x="103101" y="1182005"/>
          <a:ext cx="8496943" cy="5257800"/>
        </p:xfrm>
        <a:graphic>
          <a:graphicData uri="http://schemas.openxmlformats.org/drawingml/2006/table">
            <a:tbl>
              <a:tblPr firstRow="1" firstCol="1" bandRow="1"/>
              <a:tblGrid>
                <a:gridCol w="813187"/>
                <a:gridCol w="1923117"/>
                <a:gridCol w="2952328"/>
                <a:gridCol w="280831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9" marR="2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  4-9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9" marR="2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 11-16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9" marR="2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 18-23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9" marR="2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5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Пн</a:t>
                      </a:r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День методической работы</a:t>
                      </a:r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9" marR="2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Совещание при директоре. Работа со школьной документацией Проверка сохранности учебников. Организация ремонта книг. </a:t>
                      </a:r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Работа со службами </a:t>
                      </a:r>
                      <a:r>
                        <a:rPr lang="ru-RU" sz="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школы:библиотекарь</a:t>
                      </a:r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рук МО</a:t>
                      </a:r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9" marR="2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Совещание при директоре. Работа со школьной документацией Проверка сохранности учебников. Организация ремонта книг.  Анализ документации</a:t>
                      </a:r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9" marR="2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Совещание при директоре. Работа со школьной документацией Проверка сохранности учебников. Организация ремонта книг. </a:t>
                      </a:r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9" marR="2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5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Вт</a:t>
                      </a:r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День </a:t>
                      </a:r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ВШК</a:t>
                      </a:r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9" marR="2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Посещение уроков:</a:t>
                      </a:r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1)математики в 3 а</a:t>
                      </a:r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 </a:t>
                      </a:r>
                      <a:r>
                        <a:rPr lang="ru-RU" sz="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посещения:Выявление</a:t>
                      </a:r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уровня </a:t>
                      </a:r>
                      <a:r>
                        <a:rPr lang="ru-RU" sz="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сформированности</a:t>
                      </a:r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умении умножать и делить много </a:t>
                      </a:r>
                      <a:r>
                        <a:rPr lang="ru-RU" sz="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значные</a:t>
                      </a:r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числа на однозначные</a:t>
                      </a:r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Онлайн олимпиада по математике «</a:t>
                      </a:r>
                      <a:r>
                        <a:rPr lang="ru-RU" sz="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Заврики</a:t>
                      </a:r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9" marR="2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Посещение уроков:</a:t>
                      </a:r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1)</a:t>
                      </a:r>
                      <a:r>
                        <a:rPr lang="ru-RU" sz="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Русский язык 3б-</a:t>
                      </a:r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 </a:t>
                      </a:r>
                      <a:r>
                        <a:rPr lang="ru-RU" sz="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посещения:выявление</a:t>
                      </a:r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уровня </a:t>
                      </a:r>
                      <a:r>
                        <a:rPr lang="ru-RU" sz="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сформированности</a:t>
                      </a:r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умений определять и писать слова с безударными гл.</a:t>
                      </a:r>
                      <a:r>
                        <a:rPr lang="ru-RU" sz="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2)математики в 4 а</a:t>
                      </a:r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 </a:t>
                      </a:r>
                      <a:r>
                        <a:rPr lang="ru-RU" sz="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посещения:Выявление</a:t>
                      </a:r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уровня </a:t>
                      </a:r>
                      <a:r>
                        <a:rPr lang="ru-RU" sz="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сформированности</a:t>
                      </a:r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умении умножать и делить много </a:t>
                      </a:r>
                      <a:r>
                        <a:rPr lang="ru-RU" sz="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значные</a:t>
                      </a:r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числа на однозначные</a:t>
                      </a:r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  дневники4 </a:t>
                      </a:r>
                      <a:r>
                        <a:rPr lang="ru-RU" sz="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 ).</a:t>
                      </a:r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Качество работы учителей и родителей Онлайн олимпиада по математике «</a:t>
                      </a:r>
                      <a:r>
                        <a:rPr lang="ru-RU" sz="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Заврики</a:t>
                      </a:r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»,   </a:t>
                      </a:r>
                      <a:r>
                        <a:rPr lang="ru-RU" sz="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русск</a:t>
                      </a:r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яз</a:t>
                      </a:r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2-3 школьная олимпиада</a:t>
                      </a:r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9" marR="2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8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Посещение уроков:</a:t>
                      </a:r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1)</a:t>
                      </a:r>
                      <a:r>
                        <a:rPr lang="ru-RU" sz="8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Русский язык 3а-</a:t>
                      </a:r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 посещения:выявление уровня сформированности  кмений определять и писать слова с безударными гл.</a:t>
                      </a:r>
                      <a:r>
                        <a:rPr lang="ru-RU" sz="8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2)математики в 4 б</a:t>
                      </a:r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 посещения:Выявление  уровня сформированности  умении умножать и делить много значные числа на однозначные</a:t>
                      </a:r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Анализ документации (тетради4 кл, дневники2 кл, журналы).</a:t>
                      </a:r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Посещение и анализ уроков, матем 2-3 школьная олимпиада</a:t>
                      </a:r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9" marR="2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</a:t>
                      </a:r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Сотрудничество с пед. кадрами</a:t>
                      </a:r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9" marR="2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Посещение уроков</a:t>
                      </a:r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1)</a:t>
                      </a:r>
                      <a:r>
                        <a:rPr lang="ru-RU" sz="8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Русское чтение 2б-</a:t>
                      </a:r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Что за прелесть эти сказки</a:t>
                      </a:r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Экскурсия в с.Куркент Цель: ознакимить с птичим двором Меликовых</a:t>
                      </a:r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Онлайн олимпиада по математике «Заврики»</a:t>
                      </a:r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9" marR="2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Посещение уроков </a:t>
                      </a:r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1)</a:t>
                      </a:r>
                      <a:r>
                        <a:rPr lang="ru-RU" sz="8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Русское чт 2 б-</a:t>
                      </a:r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 посещения: выявление уровня сформированности  Рег.УУД</a:t>
                      </a:r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2)математики в 3 а</a:t>
                      </a:r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 :Выявление  уровня сформированности  умении умножать и делить числа </a:t>
                      </a:r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Собеседования и консультации для учителей.</a:t>
                      </a:r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Онлайн олимпиада по математике «Заврики», 4 кл школьная олимпиада русс.яз</a:t>
                      </a:r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9" marR="2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Посещение уроков </a:t>
                      </a:r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1)</a:t>
                      </a:r>
                      <a:r>
                        <a:rPr lang="ru-RU" sz="8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Русский чт 2в-</a:t>
                      </a:r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 посещения: выявление уровня сформированности Ком.ууд.</a:t>
                      </a:r>
                      <a:r>
                        <a:rPr lang="ru-RU" sz="8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2)математики в 3б</a:t>
                      </a:r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 :Выявление  уровня сформированности  умении умножать и делить числа </a:t>
                      </a:r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Собеседования и консультации для учителей., 4 кл школьная олимпиада по математике.</a:t>
                      </a:r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9" marR="2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Чт</a:t>
                      </a:r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Сотрудничество с уч-ся</a:t>
                      </a:r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9" marR="2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Посещение уроков </a:t>
                      </a:r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1)</a:t>
                      </a:r>
                      <a:r>
                        <a:rPr lang="ru-RU" sz="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Русский </a:t>
                      </a:r>
                      <a:r>
                        <a:rPr lang="ru-RU" sz="8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</a:t>
                      </a:r>
                      <a:r>
                        <a:rPr lang="ru-RU" sz="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2а-</a:t>
                      </a:r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Цель: выявление уровня </a:t>
                      </a:r>
                      <a:r>
                        <a:rPr lang="ru-RU" sz="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сформ</a:t>
                      </a:r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Ком.ууд</a:t>
                      </a:r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)математики в 3 в</a:t>
                      </a:r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 :Выявление  уровня </a:t>
                      </a:r>
                      <a:r>
                        <a:rPr lang="ru-RU" sz="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сформ</a:t>
                      </a:r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умении умножать и делить числа </a:t>
                      </a:r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9" marR="2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Посещение уроков </a:t>
                      </a:r>
                      <a:r>
                        <a:rPr lang="ru-RU" sz="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окр</a:t>
                      </a:r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Мира 2а,3б. Цель: личностно-ориентированное обучение уч-ся</a:t>
                      </a:r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Индивидуальные встречи с различными группами учащихся.</a:t>
                      </a:r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Онлайн олимпиада по математике «</a:t>
                      </a:r>
                      <a:r>
                        <a:rPr lang="ru-RU" sz="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Заврики</a:t>
                      </a:r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b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,2-3 школьная олимпиада по </a:t>
                      </a:r>
                      <a:r>
                        <a:rPr lang="ru-RU" sz="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радн</a:t>
                      </a:r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яз</a:t>
                      </a:r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9" marR="2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Посещение уроков окр. Мира2б,3в. Цель: личностно-ориентированное обучение уч-ся Индивидуальные встречи с различными группами учащихся.</a:t>
                      </a:r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Окр мир 2-3 школьная олимпиада</a:t>
                      </a:r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9" marR="2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Пт</a:t>
                      </a:r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Сотрудничество с семьей</a:t>
                      </a:r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9" marR="2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Брейн-ринг» Мой любимый русский язык» - среди 3 кл </a:t>
                      </a:r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Онлайн олимпиада по математике «Заврики»</a:t>
                      </a:r>
                      <a:endParaRPr lang="ru-RU" sz="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9" marR="2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Брейн</a:t>
                      </a:r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-ринг  по окружающему миру- среди 3 </a:t>
                      </a:r>
                      <a:r>
                        <a:rPr lang="ru-RU" sz="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Онлайн олимпиада по математике «</a:t>
                      </a:r>
                      <a:r>
                        <a:rPr lang="ru-RU" sz="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Заврики</a:t>
                      </a:r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», 4 </a:t>
                      </a:r>
                      <a:r>
                        <a:rPr lang="ru-RU" sz="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школьн</a:t>
                      </a:r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олимпиада по </a:t>
                      </a:r>
                      <a:r>
                        <a:rPr lang="ru-RU" sz="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родн.яз</a:t>
                      </a:r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9" marR="2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Посещение  серии  уроков   по шахматам. </a:t>
                      </a:r>
                      <a:r>
                        <a:rPr lang="ru-RU" sz="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Цель:личностно-ориент.обучение</a:t>
                      </a:r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уч-ся Встречи и консультации для родителей.</a:t>
                      </a:r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Посещение </a:t>
                      </a:r>
                      <a:r>
                        <a:rPr lang="ru-RU" sz="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вн</a:t>
                      </a:r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меропр</a:t>
                      </a:r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в классах, </a:t>
                      </a:r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ru-RU" sz="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школьн</a:t>
                      </a:r>
                      <a:r>
                        <a:rPr lang="ru-RU" sz="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олимпиада</a:t>
                      </a:r>
                      <a:endParaRPr lang="ru-RU" sz="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169" marR="2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892759" y="13821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97241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214290"/>
            <a:ext cx="8501058" cy="857256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latin typeface="PT Sans"/>
              </a:rPr>
              <a:t> </a:t>
            </a:r>
            <a:endParaRPr lang="ru-RU" sz="36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748" y="116632"/>
            <a:ext cx="1300931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2060849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PT Sans"/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359" y="345314"/>
            <a:ext cx="7707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 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32657"/>
            <a:ext cx="73842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посещения </a:t>
            </a:r>
            <a:r>
              <a:rPr lang="ru-RU" sz="3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уроков на месяц</a:t>
            </a:r>
            <a:endParaRPr lang="ru-RU" sz="3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747289"/>
              </p:ext>
            </p:extLst>
          </p:nvPr>
        </p:nvGraphicFramePr>
        <p:xfrm>
          <a:off x="179512" y="1202481"/>
          <a:ext cx="8640960" cy="524658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88545"/>
                <a:gridCol w="3001206"/>
                <a:gridCol w="4151209"/>
              </a:tblGrid>
              <a:tr h="329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12140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12.01</a:t>
                      </a:r>
                      <a:endParaRPr lang="ru-RU" sz="500">
                        <a:solidFill>
                          <a:srgbClr val="12140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3" marR="3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1214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500">
                        <a:solidFill>
                          <a:srgbClr val="12140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rgbClr val="121404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Русский чт 2а-</a:t>
                      </a:r>
                      <a:endParaRPr lang="ru-RU" sz="500">
                        <a:solidFill>
                          <a:srgbClr val="12140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1214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solidFill>
                          <a:srgbClr val="12140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3" marR="3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1214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500" dirty="0">
                          <a:solidFill>
                            <a:srgbClr val="121404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Цель: выявление уровня </a:t>
                      </a:r>
                      <a:r>
                        <a:rPr lang="ru-RU" sz="500" dirty="0" err="1">
                          <a:solidFill>
                            <a:srgbClr val="121404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сформ</a:t>
                      </a:r>
                      <a:r>
                        <a:rPr lang="ru-RU" sz="500" dirty="0">
                          <a:solidFill>
                            <a:srgbClr val="121404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500" dirty="0" err="1">
                          <a:solidFill>
                            <a:srgbClr val="121404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Ком.ууд</a:t>
                      </a:r>
                      <a:r>
                        <a:rPr lang="ru-RU" sz="500" dirty="0">
                          <a:solidFill>
                            <a:srgbClr val="121404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500" b="1" dirty="0">
                          <a:solidFill>
                            <a:srgbClr val="121404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500" dirty="0">
                        <a:solidFill>
                          <a:srgbClr val="12140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3" marR="3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9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12.01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3" marR="3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математики в 3 в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3" marR="3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 :Выявление  уровня </a:t>
                      </a:r>
                      <a:r>
                        <a:rPr lang="ru-RU" sz="5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сформ</a:t>
                      </a:r>
                      <a:r>
                        <a:rPr lang="ru-RU" sz="5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умении умножать и делить числа </a:t>
                      </a:r>
                      <a:endParaRPr lang="ru-RU" sz="5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3" marR="3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13.01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3" marR="3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Посещение урока окр. мира. 3а, 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3" marR="3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Цель: личностно-ориентированное обучение уч-ся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3" marR="3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13.01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3" marR="3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Посещение урока  окр. мира.  2в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3" marR="3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Цель: личностно-ориентированное обучение уч-ся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3" marR="3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17.01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3" marR="3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5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Русский язык 3б-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3" marR="3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5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Цель:выявление уровня сформированности  умений определять и писать слова с безударными гл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3" marR="3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17.01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3" marR="3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5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математики в 4 а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3" marR="3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5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Цель:Выявление  уровня сформированности  умении умножать и делить многозначные числа на однозначные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3" marR="3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17.01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3" marR="3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5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математики в 4 в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3" marR="3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5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Цель:Выявление  уровня сформированности  умении умножать и делить многозначные числа на однозначные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3" marR="3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9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18.01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3" marR="3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Посещение урока 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Русское чт 2 б-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3" marR="3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 посещения: выявление уровня сформированности  Рег.УУД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3" marR="3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5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18.01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3" marR="3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математики в 3 а</a:t>
                      </a:r>
                      <a:endParaRPr lang="ru-RU" sz="5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3" marR="3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 :Выявление  уровня сформированности  умении умножать и делить числа 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3" marR="3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19.01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3" marR="3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Посещение урока окр. мира 2а. 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3" marR="3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Цель: личностно-ориентированное обучение уч-ся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3" marR="3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19.01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3" marR="3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Посещение урока окр. мира 3б. 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3" marR="3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Цель: личностно-ориентированное обучение уч-ся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3" marR="3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20.01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3" marR="3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Посещение урока окр. мира. 4а,  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3" marR="3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Цель: личностно-ориентированное обучение уч-ся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3" marR="3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20.01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3" marR="3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Посещение урока окр. мира.  4б 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3" marR="3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Цель: личностно-ориентированное обучение уч-ся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3" marR="3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24.01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3" marR="3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Посещение урока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Русский язык 3а-3в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3" marR="3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Цель:выявление уровня сформированности  умений определять и писать слова с безударными гл.</a:t>
                      </a:r>
                      <a:r>
                        <a:rPr lang="ru-RU" sz="5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3" marR="3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24.01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3" marR="3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математики в 4 б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3" marR="3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 :Выявление  уровня сформированности  умении умножать и делить много значные числа на однозначные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3" marR="3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25.01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3" marR="3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Посещение урока 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Русский чт 2в-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3" marR="3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 посещения: выявление уровня сформированности Ком.ууд.</a:t>
                      </a:r>
                      <a:r>
                        <a:rPr lang="ru-RU" sz="5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3" marR="3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25.01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3" marR="3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математики в 3б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3" marR="3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 :Выявление  уровня сформированности  умении умножать и делить числа 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3" marR="3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26.01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3" marR="3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Посещение урока окр. мира2б,.  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3" marR="3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Цель: личностно-ориентированное обучение уч-ся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3" marR="3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26.01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3" marR="3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Посещение уроков окр. мира 3в.  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3" marR="3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Цель: личностно-ориентированное обучение уч-ся</a:t>
                      </a:r>
                      <a:endParaRPr lang="ru-RU" sz="5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3" marR="3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27.01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3" marR="3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Посещение уроков окр. мира. 4в 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3" marR="3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Цель:личностно-ориент.обучение</a:t>
                      </a:r>
                      <a:r>
                        <a:rPr lang="ru-RU" sz="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уч-ся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13" marR="3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85818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845" y="398731"/>
            <a:ext cx="8501058" cy="857256"/>
          </a:xfrm>
        </p:spPr>
        <p:txBody>
          <a:bodyPr/>
          <a:lstStyle/>
          <a:p>
            <a:pPr algn="ctr"/>
            <a:r>
              <a:rPr lang="ru-RU" altLang="ru-RU" sz="3600" b="0" i="1" dirty="0">
                <a:solidFill>
                  <a:srgbClr val="000000"/>
                </a:solidFill>
                <a:latin typeface="PT Sans"/>
                <a:cs typeface="Arial" pitchFamily="34" charset="0"/>
              </a:rPr>
              <a:t>Контроль (ВШК)</a:t>
            </a:r>
            <a:r>
              <a:rPr lang="ru-RU" altLang="ru-RU" sz="2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2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000000"/>
                </a:solidFill>
                <a:latin typeface="PT Sans"/>
              </a:rPr>
              <a:t> </a:t>
            </a:r>
            <a:endParaRPr lang="ru-RU" sz="36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748" y="116632"/>
            <a:ext cx="1300931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2060849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PT Sans"/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flipV="1">
            <a:off x="126979" y="374811"/>
            <a:ext cx="7524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 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6949" y="2191548"/>
            <a:ext cx="8858094" cy="31700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/>
                <a:ea typeface="Calibri"/>
              </a:rPr>
              <a:t>Одной из важнейших функциональных обязанностей завуча начальной школы является создание стройной системы </a:t>
            </a:r>
            <a:r>
              <a:rPr lang="ru-RU" sz="4000" b="1" dirty="0" err="1">
                <a:solidFill>
                  <a:srgbClr val="FF0000"/>
                </a:solidFill>
                <a:latin typeface="Times New Roman"/>
                <a:ea typeface="Calibri"/>
              </a:rPr>
              <a:t>внутришкольного</a:t>
            </a:r>
            <a:r>
              <a:rPr lang="ru-RU" sz="4000" b="1" dirty="0">
                <a:solidFill>
                  <a:srgbClr val="FF0000"/>
                </a:solidFill>
                <a:latin typeface="Times New Roman"/>
                <a:ea typeface="Calibri"/>
              </a:rPr>
              <a:t> контроля</a:t>
            </a:r>
            <a:r>
              <a:rPr lang="ru-RU" sz="1000" dirty="0">
                <a:latin typeface="Times New Roman"/>
                <a:ea typeface="Calibri"/>
              </a:rPr>
              <a:t>.</a:t>
            </a:r>
            <a:endParaRPr lang="ru-RU" altLang="ru-RU" sz="2800" dirty="0" smtClean="0">
              <a:solidFill>
                <a:srgbClr val="252525"/>
              </a:solidFill>
              <a:latin typeface="PT Sans"/>
            </a:endParaRPr>
          </a:p>
        </p:txBody>
      </p:sp>
      <p:sp>
        <p:nvSpPr>
          <p:cNvPr id="6" name="AutoShape 2" descr="Контроль (ВШК) Цель:  обеспечить дальнейшее совершенствование образовательного процесса в соответствии с задачами программы развития школы с учетом индивидуальных особенностей обучающихся, их интересов, образовательных возможностей, состояния здоровья. Задачи: повысить ответственность педагогов за результаты собственной деятельности по апробации (внедрению, использованию, освоению и т.п); Выбрать оптимальную систему диагностики фактических результатов образования для выявления отклонений от планируемых. Включить педагогов в процессы взаимоконтроля. "/>
          <p:cNvSpPr>
            <a:spLocks noChangeAspect="1" noChangeArrowheads="1"/>
          </p:cNvSpPr>
          <p:nvPr/>
        </p:nvSpPr>
        <p:spPr bwMode="auto">
          <a:xfrm>
            <a:off x="127000" y="-76200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DDE89A"/>
              </a:solidFill>
            </a:endParaRPr>
          </a:p>
        </p:txBody>
      </p:sp>
      <p:sp>
        <p:nvSpPr>
          <p:cNvPr id="8" name="AutoShape 4" descr="Контроль (ВШК) Цель:  обеспечить дальнейшее совершенствование образовательного процесса в соответствии с задачами программы развития школы с учетом индивидуальных особенностей обучающихся, их интересов, образовательных возможностей, состояния здоровья. Задачи: повысить ответственность педагогов за результаты собственной деятельности по апробации (внедрению, использованию, освоению и т.п); Выбрать оптимальную систему диагностики фактических результатов образования для выявления отклонений от планируемых. Включить педагогов в процессы взаимоконтроля. "/>
          <p:cNvSpPr>
            <a:spLocks noChangeAspect="1" noChangeArrowheads="1"/>
          </p:cNvSpPr>
          <p:nvPr/>
        </p:nvSpPr>
        <p:spPr bwMode="auto">
          <a:xfrm>
            <a:off x="279400" y="76200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DDE8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815940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845" y="398731"/>
            <a:ext cx="8501058" cy="857256"/>
          </a:xfrm>
        </p:spPr>
        <p:txBody>
          <a:bodyPr/>
          <a:lstStyle/>
          <a:p>
            <a:pPr algn="ctr"/>
            <a:r>
              <a:rPr lang="ru-RU" altLang="ru-RU" sz="3600" b="0" i="1" dirty="0">
                <a:solidFill>
                  <a:srgbClr val="000000"/>
                </a:solidFill>
                <a:latin typeface="PT Sans"/>
                <a:cs typeface="Arial" pitchFamily="34" charset="0"/>
              </a:rPr>
              <a:t>Контроль (ВШК)</a:t>
            </a:r>
            <a:r>
              <a:rPr lang="ru-RU" altLang="ru-RU" sz="2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2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000000"/>
                </a:solidFill>
                <a:latin typeface="PT Sans"/>
              </a:rPr>
              <a:t> </a:t>
            </a:r>
            <a:endParaRPr lang="ru-RU" sz="36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748" y="116632"/>
            <a:ext cx="1300931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2060849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PT Sans"/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flipV="1">
            <a:off x="126979" y="374811"/>
            <a:ext cx="7524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 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6949" y="1499048"/>
            <a:ext cx="8858094" cy="455509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PT Sans"/>
                <a:cs typeface="Arial" pitchFamily="34" charset="0"/>
              </a:rPr>
              <a:t>  </a:t>
            </a:r>
            <a:endParaRPr kumimoji="0" lang="ru-RU" altLang="ru-RU" sz="384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PT San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T Sans"/>
                <a:cs typeface="Arial" pitchFamily="34" charset="0"/>
              </a:rPr>
              <a:t>Цель: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ans"/>
                <a:cs typeface="Arial" pitchFamily="34" charset="0"/>
              </a:rPr>
              <a:t> </a:t>
            </a:r>
            <a:r>
              <a:rPr kumimoji="0" lang="ru-RU" alt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ans"/>
                <a:cs typeface="Arial" pitchFamily="34" charset="0"/>
              </a:rPr>
              <a:t>обеспечить дальнейшее совершенствование образовательного процесса в соответствии с задачами программы развития школы с учетом индивидуальных особенностей обучающихся, их интересов, образовательных возможностей, состояния здоровья.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T Sans"/>
                <a:cs typeface="Arial" pitchFamily="34" charset="0"/>
              </a:rPr>
              <a:t>Задачи: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ans"/>
                <a:cs typeface="Arial" pitchFamily="34" charset="0"/>
              </a:rPr>
              <a:t> </a:t>
            </a:r>
            <a:r>
              <a:rPr kumimoji="0" lang="ru-RU" alt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ans"/>
                <a:cs typeface="Arial" pitchFamily="34" charset="0"/>
              </a:rPr>
              <a:t>повысить ответственность педагогов за результаты собственной деятельности по апробации (внедрению, использованию, освоению и </a:t>
            </a:r>
            <a:r>
              <a:rPr kumimoji="0" lang="ru-RU" altLang="ru-RU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PT Sans"/>
                <a:cs typeface="Arial" pitchFamily="34" charset="0"/>
              </a:rPr>
              <a:t>т.п</a:t>
            </a:r>
            <a:r>
              <a:rPr kumimoji="0" lang="ru-RU" alt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ans"/>
                <a:cs typeface="Arial" pitchFamily="34" charset="0"/>
              </a:rPr>
              <a:t>);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PT Sans"/>
              <a:cs typeface="Arial" pitchFamily="34" charset="0"/>
            </a:endParaRPr>
          </a:p>
        </p:txBody>
      </p:sp>
      <p:sp>
        <p:nvSpPr>
          <p:cNvPr id="6" name="AutoShape 2" descr="Контроль (ВШК) Цель:  обеспечить дальнейшее совершенствование образовательного процесса в соответствии с задачами программы развития школы с учетом индивидуальных особенностей обучающихся, их интересов, образовательных возможностей, состояния здоровья. Задачи: повысить ответственность педагогов за результаты собственной деятельности по апробации (внедрению, использованию, освоению и т.п); Выбрать оптимальную систему диагностики фактических результатов образования для выявления отклонений от планируемых. Включить педагогов в процессы взаимоконтроля. "/>
          <p:cNvSpPr>
            <a:spLocks noChangeAspect="1" noChangeArrowheads="1"/>
          </p:cNvSpPr>
          <p:nvPr/>
        </p:nvSpPr>
        <p:spPr bwMode="auto">
          <a:xfrm>
            <a:off x="127000" y="-76200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Контроль (ВШК) Цель:  обеспечить дальнейшее совершенствование образовательного процесса в соответствии с задачами программы развития школы с учетом индивидуальных особенностей обучающихся, их интересов, образовательных возможностей, состояния здоровья. Задачи: повысить ответственность педагогов за результаты собственной деятельности по апробации (внедрению, использованию, освоению и т.п); Выбрать оптимальную систему диагностики фактических результатов образования для выявления отклонений от планируемых. Включить педагогов в процессы взаимоконтроля. "/>
          <p:cNvSpPr>
            <a:spLocks noChangeAspect="1" noChangeArrowheads="1"/>
          </p:cNvSpPr>
          <p:nvPr/>
        </p:nvSpPr>
        <p:spPr bwMode="auto">
          <a:xfrm>
            <a:off x="279400" y="76200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38525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214290"/>
            <a:ext cx="8501058" cy="857256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latin typeface="PT Sans"/>
              </a:rPr>
              <a:t> </a:t>
            </a:r>
            <a:endParaRPr lang="ru-RU" sz="36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748" y="116632"/>
            <a:ext cx="1300931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2060849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PT Sans"/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32657"/>
            <a:ext cx="7707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 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0005" y="296274"/>
            <a:ext cx="9036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Times New Roman"/>
                <a:ea typeface="Calibri"/>
              </a:rPr>
              <a:t>По объектам контроля ВШК может быть: персональный (работа одного </a:t>
            </a:r>
            <a:endParaRPr lang="ru-RU" dirty="0" smtClean="0">
              <a:solidFill>
                <a:srgbClr val="FFFFFF"/>
              </a:solidFill>
              <a:latin typeface="Times New Roman"/>
              <a:ea typeface="Calibri"/>
            </a:endParaRPr>
          </a:p>
          <a:p>
            <a:r>
              <a:rPr lang="ru-RU" dirty="0" smtClean="0">
                <a:solidFill>
                  <a:srgbClr val="FFFFFF"/>
                </a:solidFill>
                <a:latin typeface="Times New Roman"/>
                <a:ea typeface="Calibri"/>
              </a:rPr>
              <a:t>педагога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Calibri"/>
              </a:rPr>
              <a:t>);  классно-обобщающий (на материале одного класса); </a:t>
            </a:r>
            <a:endParaRPr lang="ru-RU" dirty="0" smtClean="0">
              <a:solidFill>
                <a:srgbClr val="FFFFFF"/>
              </a:solidFill>
              <a:latin typeface="Times New Roman"/>
              <a:ea typeface="Calibri"/>
            </a:endParaRPr>
          </a:p>
          <a:p>
            <a:r>
              <a:rPr lang="ru-RU" dirty="0" smtClean="0">
                <a:solidFill>
                  <a:srgbClr val="FFFFFF"/>
                </a:solidFill>
                <a:latin typeface="Times New Roman"/>
                <a:ea typeface="Calibri"/>
              </a:rPr>
              <a:t>комплексно-обобщающий </a:t>
            </a:r>
            <a:r>
              <a:rPr lang="ru-RU" dirty="0">
                <a:solidFill>
                  <a:srgbClr val="FFFFFF"/>
                </a:solidFill>
                <a:latin typeface="Times New Roman"/>
                <a:ea typeface="Calibri"/>
              </a:rPr>
              <a:t>(контроль в  параллели).</a:t>
            </a: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7" name="Рисунок 6" descr="C:\Users\999\AppData\Local\Microsoft\Windows\Temporary Internet Files\Content.Word\PHOTO-2024-05-07-08-34-35-1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05" y="1219604"/>
            <a:ext cx="8878674" cy="5161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3141768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748" y="116632"/>
            <a:ext cx="1300931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1" y="1412776"/>
            <a:ext cx="882916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     Основной </a:t>
            </a:r>
            <a:r>
              <a:rPr lang="ru-RU" sz="4800" b="1" dirty="0">
                <a:solidFill>
                  <a:srgbClr val="FF0000"/>
                </a:solidFill>
                <a:latin typeface="Times New Roman"/>
                <a:ea typeface="Times New Roman"/>
              </a:rPr>
              <a:t>функцией </a:t>
            </a:r>
            <a:r>
              <a:rPr lang="ru-RU" sz="4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             </a:t>
            </a:r>
          </a:p>
          <a:p>
            <a:r>
              <a:rPr lang="ru-RU" sz="48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  заместителя </a:t>
            </a:r>
            <a:r>
              <a:rPr lang="ru-RU" sz="4800" b="1" dirty="0">
                <a:solidFill>
                  <a:srgbClr val="FF0000"/>
                </a:solidFill>
                <a:latin typeface="Times New Roman"/>
                <a:ea typeface="Times New Roman"/>
              </a:rPr>
              <a:t>директора является руководство учебно-воспитательным </a:t>
            </a:r>
            <a:r>
              <a:rPr lang="ru-RU" sz="4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процессом.</a:t>
            </a:r>
          </a:p>
          <a:p>
            <a:r>
              <a:rPr lang="ru-RU" sz="4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Урок-основное</a:t>
            </a:r>
            <a:r>
              <a:rPr lang="ru-RU" sz="4800" b="1" dirty="0">
                <a:solidFill>
                  <a:srgbClr val="FF0000"/>
                </a:solidFill>
                <a:latin typeface="Times New Roman"/>
                <a:ea typeface="Times New Roman"/>
              </a:rPr>
              <a:t>, главное звено этого </a:t>
            </a:r>
            <a:r>
              <a:rPr lang="ru-RU" sz="4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процесса. 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584830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214290"/>
            <a:ext cx="8501058" cy="857256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latin typeface="PT Sans"/>
              </a:rPr>
              <a:t> </a:t>
            </a:r>
            <a:endParaRPr lang="ru-RU" sz="36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748" y="116632"/>
            <a:ext cx="1300931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2060849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PT Sans"/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32657"/>
            <a:ext cx="77077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FFFFFF"/>
                </a:solidFill>
                <a:latin typeface="Times New Roman"/>
                <a:ea typeface="Times New Roman"/>
              </a:rPr>
              <a:t>Помощь  молодым учителям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endParaRPr lang="ru-RU" sz="2400" b="1" dirty="0">
              <a:solidFill>
                <a:srgbClr val="FFFFFF"/>
              </a:solidFill>
            </a:endParaRPr>
          </a:p>
        </p:txBody>
      </p:sp>
      <p:pic>
        <p:nvPicPr>
          <p:cNvPr id="6" name="Рисунок 5" descr="C:\Users\999\AppData\Local\Microsoft\Windows\Temporary Internet Files\Content.Word\IMG_099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02482"/>
            <a:ext cx="8640960" cy="52508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7938525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214290"/>
            <a:ext cx="8501058" cy="857256"/>
          </a:xfrm>
        </p:spPr>
        <p:txBody>
          <a:bodyPr/>
          <a:lstStyle/>
          <a:p>
            <a:pPr algn="ctr"/>
            <a:r>
              <a:rPr lang="ru-RU" sz="3600" dirty="0">
                <a:latin typeface="Times New Roman"/>
                <a:ea typeface="Times New Roman"/>
              </a:rPr>
              <a:t>Посещая урок, обращаю </a:t>
            </a:r>
            <a:r>
              <a:rPr lang="ru-RU" sz="3600" dirty="0" smtClean="0">
                <a:latin typeface="Times New Roman"/>
                <a:ea typeface="Times New Roman"/>
              </a:rPr>
              <a:t>внимание…</a:t>
            </a:r>
            <a:endParaRPr lang="ru-RU" sz="60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748" y="116632"/>
            <a:ext cx="1300931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2060849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PT Sans"/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32657"/>
            <a:ext cx="7707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 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69" y="1412776"/>
            <a:ext cx="899393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-соответствие содержания  урока требованием программы;</a:t>
            </a: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-учебная и воспитательная цель урока;</a:t>
            </a: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-рациональность распределения и использования времени и учебного материала на уроке;</a:t>
            </a: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-связь с жизнью,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межпредметные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 связи;</a:t>
            </a: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-уровень усвоения уч-ся материала на уроке;</a:t>
            </a: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-использование основных дидактических предметов;</a:t>
            </a: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-использование наглядных пособий ;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-современность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методов;</a:t>
            </a: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-активация умственной деятельности;</a:t>
            </a: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-создание проблемных ситуаций;</a:t>
            </a: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-развитие самостоятельности и инициативы уч-ся на уроке;</a:t>
            </a: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-дифференцированный подход к ученикам;</a:t>
            </a: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-систематичность контроля;</a:t>
            </a: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-система учёта и оценки знаний;</a:t>
            </a: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-система работы с ученическими тетрадями;</a:t>
            </a: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-развитие умения работать в парах, в группах;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-взаимоотношение учителя с классом и отдельными учениками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938525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214290"/>
            <a:ext cx="8501058" cy="857256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latin typeface="PT Sans"/>
              </a:rPr>
              <a:t> </a:t>
            </a:r>
            <a:endParaRPr lang="ru-RU" sz="36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748" y="116632"/>
            <a:ext cx="1300931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2060849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PT Sans"/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32657"/>
            <a:ext cx="7707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 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32657"/>
            <a:ext cx="77077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FFFF"/>
                </a:solidFill>
                <a:latin typeface="Times New Roman"/>
                <a:ea typeface="Times New Roman"/>
              </a:rPr>
              <a:t>Учиться </a:t>
            </a:r>
            <a:r>
              <a:rPr lang="ru-RU" sz="4000" dirty="0" smtClean="0">
                <a:solidFill>
                  <a:srgbClr val="FFFFFF"/>
                </a:solidFill>
                <a:latin typeface="Times New Roman"/>
                <a:ea typeface="Times New Roman"/>
              </a:rPr>
              <a:t>должно </a:t>
            </a:r>
            <a:r>
              <a:rPr lang="ru-RU" sz="4000" dirty="0">
                <a:solidFill>
                  <a:srgbClr val="FFFFFF"/>
                </a:solidFill>
                <a:latin typeface="Times New Roman"/>
                <a:ea typeface="Times New Roman"/>
              </a:rPr>
              <a:t>быть интересно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  <a:t>. </a:t>
            </a:r>
            <a:endParaRPr lang="ru-RU" dirty="0"/>
          </a:p>
        </p:txBody>
      </p:sp>
      <p:pic>
        <p:nvPicPr>
          <p:cNvPr id="8" name="Рисунок 7" descr="C:\Users\999\AppData\Local\Microsoft\Windows\Temporary Internet Files\Content.Word\PHOTO-2024-05-07-08-34-35-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52" y="1202482"/>
            <a:ext cx="9008679" cy="5467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4140169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214290"/>
            <a:ext cx="8501058" cy="857256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latin typeface="PT Sans"/>
              </a:rPr>
              <a:t> </a:t>
            </a:r>
            <a:endParaRPr lang="ru-RU" sz="36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748" y="116632"/>
            <a:ext cx="1300931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2060849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PT Sans"/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32657"/>
            <a:ext cx="7707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 </a:t>
            </a:r>
            <a:endParaRPr lang="ru-RU" sz="2400" b="1" dirty="0">
              <a:solidFill>
                <a:srgbClr val="FFFFFF"/>
              </a:solidFill>
            </a:endParaRPr>
          </a:p>
        </p:txBody>
      </p:sp>
      <p:pic>
        <p:nvPicPr>
          <p:cNvPr id="6" name="Рисунок 5" descr="C:\Users\999\Downloads\IMG_066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7504" y="1273373"/>
            <a:ext cx="8901174" cy="53959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332657"/>
            <a:ext cx="76002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FFFF"/>
                </a:solidFill>
                <a:latin typeface="Times New Roman"/>
                <a:ea typeface="Times New Roman"/>
              </a:rPr>
              <a:t>Учиться должно быть интересно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2695635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214290"/>
            <a:ext cx="8501058" cy="857256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latin typeface="PT Sans"/>
              </a:rPr>
              <a:t> </a:t>
            </a:r>
            <a:endParaRPr lang="ru-RU" sz="36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748" y="116632"/>
            <a:ext cx="1300931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2060849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PT Sans"/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70567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PT Sans"/>
              </a:rPr>
              <a:t>Визитная карточка</a:t>
            </a:r>
            <a:endParaRPr lang="ru-RU" sz="48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202482"/>
            <a:ext cx="901734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 учителем начальных классов с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1992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17 лет на должности заместителя директора по УВР нач. классов. </a:t>
            </a:r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 2 образования – среднее специальное и высшее.</a:t>
            </a:r>
          </a:p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Закончила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Дербентское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 училище в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1992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и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Дагестанский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университет в 2000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году.</a:t>
            </a:r>
          </a:p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педагогического стажа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Трижды участвовала в конкурсе Учитель года.</a:t>
            </a:r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Обладатель Президентского гранта в 2005 году, 2011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году- 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районного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гранта.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Почетный работник  общего образования. Квалификационная категория - высшая.</a:t>
            </a:r>
            <a:endParaRPr lang="ru-RU" sz="28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767973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214290"/>
            <a:ext cx="8501058" cy="857256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latin typeface="PT Sans"/>
              </a:rPr>
              <a:t> </a:t>
            </a:r>
            <a:endParaRPr lang="ru-RU" sz="36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748" y="116632"/>
            <a:ext cx="1300931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2060849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PT Sans"/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32657"/>
            <a:ext cx="77077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000000"/>
                </a:solidFill>
                <a:latin typeface="Times New Roman"/>
              </a:rPr>
              <a:t>Награждение победителей</a:t>
            </a:r>
            <a:endParaRPr lang="ru-RU" sz="4800" b="1" dirty="0">
              <a:solidFill>
                <a:srgbClr val="FFFFFF"/>
              </a:solidFill>
            </a:endParaRPr>
          </a:p>
        </p:txBody>
      </p:sp>
      <p:pic>
        <p:nvPicPr>
          <p:cNvPr id="6" name="Рисунок 5" descr="C:\Users\999\Downloads\IMG_068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94790"/>
            <a:ext cx="8640960" cy="49585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474534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214290"/>
            <a:ext cx="8501058" cy="857256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latin typeface="PT Sans"/>
              </a:rPr>
              <a:t> </a:t>
            </a:r>
            <a:endParaRPr lang="ru-RU" sz="36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748" y="116632"/>
            <a:ext cx="1300931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2060849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PT Sans"/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32657"/>
            <a:ext cx="7707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 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32657"/>
            <a:ext cx="55186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FFFFFF"/>
                </a:solidFill>
                <a:latin typeface="Times New Roman"/>
                <a:ea typeface="Times New Roman"/>
              </a:rPr>
              <a:t>Школа – это дети</a:t>
            </a:r>
            <a:endParaRPr lang="ru-RU" sz="4800" dirty="0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3" y="1202482"/>
            <a:ext cx="890117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Дети - наш самый ценный актив! За их образование, за становление личности несет ответственность наравне с родителями и школа.  </a:t>
            </a:r>
            <a:r>
              <a:rPr lang="ru-RU" sz="3600" dirty="0">
                <a:solidFill>
                  <a:srgbClr val="FF0000"/>
                </a:solidFill>
                <a:latin typeface="Times New Roman"/>
                <a:ea typeface="Times New Roman"/>
              </a:rPr>
              <a:t> Я стараюсь, чтобы жизнь детей в нашей маленькой стране Знаний была насыщенной и интересной. Значимым достижением в моей работе является то, что учащиеся активно участвуют в </a:t>
            </a:r>
            <a:r>
              <a:rPr lang="ru-RU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проектно-исследовательской деятельности, как </a:t>
            </a:r>
            <a:r>
              <a:rPr lang="ru-RU" sz="3600" dirty="0">
                <a:solidFill>
                  <a:srgbClr val="FF0000"/>
                </a:solidFill>
                <a:latin typeface="Times New Roman"/>
                <a:ea typeface="Times New Roman"/>
              </a:rPr>
              <a:t> в школе, так и за пределами.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0474534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214290"/>
            <a:ext cx="8501058" cy="857256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latin typeface="PT Sans"/>
              </a:rPr>
              <a:t> </a:t>
            </a:r>
            <a:endParaRPr lang="ru-RU" sz="36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748" y="116632"/>
            <a:ext cx="1300931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2060849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PT Sans"/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32657"/>
            <a:ext cx="7707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 </a:t>
            </a:r>
            <a:endParaRPr lang="ru-RU" sz="2400" b="1" dirty="0">
              <a:solidFill>
                <a:srgbClr val="FFFFFF"/>
              </a:solidFill>
            </a:endParaRPr>
          </a:p>
        </p:txBody>
      </p:sp>
      <p:pic>
        <p:nvPicPr>
          <p:cNvPr id="6" name="Рисунок 5" descr="D:\Проекты 2023-24 уч год\проекты проделанные\Учебный проект по русск яз оконч\Районный проект по русскому языку МКОУ Новопоселковой сош Наджафовой Р.А\фото проекта\Анкетирование психологом\PHOTO-2023-10-19-00-03-56-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2482"/>
            <a:ext cx="9008679" cy="5394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2695635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214290"/>
            <a:ext cx="8501058" cy="857256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latin typeface="PT Sans"/>
              </a:rPr>
              <a:t> </a:t>
            </a:r>
            <a:endParaRPr lang="ru-RU" sz="36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748" y="116632"/>
            <a:ext cx="1300931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2060849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PT Sans"/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32657"/>
            <a:ext cx="7707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 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32657"/>
            <a:ext cx="70241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Monotype Corsiva"/>
                <a:ea typeface="Calibri"/>
                <a:cs typeface="Times New Roman"/>
              </a:rPr>
              <a:t>проектирование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Рисунок 7" descr="C:\Temp\Rar$DIa2496.29703\PHOTO-2024-05-07-12-51-15-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99820"/>
            <a:ext cx="8964488" cy="53535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8861796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214290"/>
            <a:ext cx="8501058" cy="857256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latin typeface="PT Sans"/>
              </a:rPr>
              <a:t> </a:t>
            </a:r>
            <a:endParaRPr lang="ru-RU" sz="36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748" y="116632"/>
            <a:ext cx="1300931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2060849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PT Sans"/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32657"/>
            <a:ext cx="7707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 </a:t>
            </a:r>
            <a:endParaRPr lang="ru-RU" sz="2400" b="1" dirty="0">
              <a:solidFill>
                <a:srgbClr val="FFFFFF"/>
              </a:solidFill>
            </a:endParaRPr>
          </a:p>
        </p:txBody>
      </p:sp>
      <p:pic>
        <p:nvPicPr>
          <p:cNvPr id="6" name="Рисунок 5" descr="C:\Temp\Rar$DIa7860.5172\исследовательская работа Алисултановой И.И.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2482"/>
            <a:ext cx="8820472" cy="49628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779905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214290"/>
            <a:ext cx="8501058" cy="857256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latin typeface="PT Sans"/>
              </a:rPr>
              <a:t> </a:t>
            </a:r>
            <a:endParaRPr lang="ru-RU" sz="36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748" y="116632"/>
            <a:ext cx="1300931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2060849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PT Sans"/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32657"/>
            <a:ext cx="7707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 </a:t>
            </a:r>
            <a:endParaRPr lang="ru-RU" sz="2400" b="1" dirty="0">
              <a:solidFill>
                <a:srgbClr val="FFFFFF"/>
              </a:solidFill>
            </a:endParaRPr>
          </a:p>
        </p:txBody>
      </p:sp>
      <p:pic>
        <p:nvPicPr>
          <p:cNvPr id="7" name="Рисунок 6" descr="C:\Users\999\AppData\Local\Microsoft\Windows\Temporary Internet Files\Content.Word\PHOTO-2024-05-07-08-34-35-1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91627"/>
            <a:ext cx="8496943" cy="48617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474534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214290"/>
            <a:ext cx="8501058" cy="857256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latin typeface="PT Sans"/>
              </a:rPr>
              <a:t> </a:t>
            </a:r>
            <a:endParaRPr lang="ru-RU" sz="36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748" y="116632"/>
            <a:ext cx="1300931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2060849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PT Sans"/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32657"/>
            <a:ext cx="7707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 </a:t>
            </a:r>
            <a:endParaRPr lang="ru-RU" sz="2400" b="1" dirty="0">
              <a:solidFill>
                <a:srgbClr val="FFFFFF"/>
              </a:solidFill>
            </a:endParaRPr>
          </a:p>
        </p:txBody>
      </p:sp>
      <p:pic>
        <p:nvPicPr>
          <p:cNvPr id="6" name="Рисунок 5" descr="D:\Проекты 2023-24 уч год\Проект Удивительные зубы 2 б кл Маметов Осман\фото осман проект\IMG_20231118_0913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340768"/>
            <a:ext cx="8829167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474534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82" y="116632"/>
            <a:ext cx="8501058" cy="857256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latin typeface="PT Sans"/>
              </a:rPr>
              <a:t> </a:t>
            </a:r>
            <a:endParaRPr lang="ru-RU" sz="36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748" y="116632"/>
            <a:ext cx="1300931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2060849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PT Sans"/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6632"/>
            <a:ext cx="77077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FFFF"/>
                </a:solidFill>
                <a:latin typeface="Times New Roman"/>
                <a:ea typeface="Times New Roman"/>
              </a:rPr>
              <a:t>Победитель  </a:t>
            </a:r>
            <a:r>
              <a:rPr lang="ru-RU" sz="2800" dirty="0">
                <a:solidFill>
                  <a:srgbClr val="FFFFFF"/>
                </a:solidFill>
                <a:latin typeface="Times New Roman"/>
                <a:ea typeface="Times New Roman"/>
              </a:rPr>
              <a:t>республиканского конкурса исследовательских проектов «Первоцвет-2024». </a:t>
            </a:r>
            <a:endParaRPr lang="ru-RU" sz="2800" b="1" dirty="0">
              <a:solidFill>
                <a:srgbClr val="FFFFFF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2482"/>
            <a:ext cx="5940425" cy="2673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254" y="3717032"/>
            <a:ext cx="5940425" cy="2673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79905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748" y="116632"/>
            <a:ext cx="1300931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3543" y="59392"/>
            <a:ext cx="77077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Получил ли результат моей работы признание участников оп? </a:t>
            </a:r>
            <a:endParaRPr lang="ru-RU" sz="2400" b="1" dirty="0"/>
          </a:p>
        </p:txBody>
      </p:sp>
      <p:pic>
        <p:nvPicPr>
          <p:cNvPr id="1027" name="Picture 3" descr="G:\обобщение опыта завуча РУО осн\фото отзывы\IMG_24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68668" y="-299336"/>
            <a:ext cx="5394871" cy="839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257535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748" y="116632"/>
            <a:ext cx="1300931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G:\обобщение опыта завуча РУО осн\фото отзывы\IMG_24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003252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214290"/>
            <a:ext cx="8501058" cy="857256"/>
          </a:xfrm>
        </p:spPr>
        <p:txBody>
          <a:bodyPr/>
          <a:lstStyle/>
          <a:p>
            <a:pPr algn="ctr"/>
            <a:r>
              <a:rPr lang="ru-RU" sz="4800" dirty="0" smtClean="0">
                <a:latin typeface="Times New Roman"/>
                <a:ea typeface="Times New Roman"/>
                <a:cs typeface="Times New Roman"/>
              </a:rPr>
              <a:t>Цель  </a:t>
            </a:r>
            <a:r>
              <a:rPr lang="ru-RU" sz="4800" dirty="0">
                <a:latin typeface="Times New Roman"/>
                <a:ea typeface="Times New Roman"/>
                <a:cs typeface="Times New Roman"/>
              </a:rPr>
              <a:t>деятельности </a:t>
            </a:r>
            <a:r>
              <a:rPr lang="ru-RU" sz="4800" dirty="0" smtClean="0">
                <a:latin typeface="PT Sans"/>
              </a:rPr>
              <a:t> </a:t>
            </a:r>
            <a:endParaRPr lang="ru-RU" sz="48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748" y="116632"/>
            <a:ext cx="1300931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2508" y="1340768"/>
            <a:ext cx="8829166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810" indent="90170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Организация </a:t>
            </a:r>
            <a:r>
              <a:rPr lang="ru-RU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учебно-воспитательного процесса, оказание методической помощи учителям в развитии их мастерства как сплава профессиональных знаний, навыков и умений и необходимых для современных педагогов свойств и качеств личности.</a:t>
            </a:r>
            <a:endParaRPr lang="ru-RU" sz="36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12072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748" y="116632"/>
            <a:ext cx="1300931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16632"/>
            <a:ext cx="76002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FFFF"/>
                </a:solidFill>
              </a:rPr>
              <a:t>Получил ли результат моей работы признание участников оп? </a:t>
            </a:r>
          </a:p>
        </p:txBody>
      </p:sp>
      <p:pic>
        <p:nvPicPr>
          <p:cNvPr id="3074" name="Picture 2" descr="G:\обобщение опыта завуча РУО осн\фото отзывы\IMG_24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276712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214290"/>
            <a:ext cx="8501058" cy="857256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latin typeface="PT Sans"/>
              </a:rPr>
              <a:t> </a:t>
            </a:r>
            <a:endParaRPr lang="ru-RU" sz="36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748" y="116632"/>
            <a:ext cx="1300931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2060849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PT Sans"/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32657"/>
            <a:ext cx="7707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 </a:t>
            </a:r>
            <a:endParaRPr lang="ru-RU" sz="2400" b="1" dirty="0">
              <a:solidFill>
                <a:srgbClr val="FFFFFF"/>
              </a:solidFill>
            </a:endParaRPr>
          </a:p>
        </p:txBody>
      </p:sp>
      <p:pic>
        <p:nvPicPr>
          <p:cNvPr id="6" name="Рисунок 5" descr="C:\Users\999\AppData\Local\Microsoft\Windows\Temporary Internet Files\Content.Word\IMG_062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02482"/>
            <a:ext cx="8901175" cy="517884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332657"/>
            <a:ext cx="7600244" cy="70788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Семинарский урок по </a:t>
            </a:r>
            <a:r>
              <a:rPr lang="ru-RU" sz="40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окр</a:t>
            </a:r>
            <a:r>
              <a:rPr lang="ru-RU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4000" dirty="0">
                <a:solidFill>
                  <a:srgbClr val="000000"/>
                </a:solidFill>
                <a:latin typeface="Times New Roman"/>
                <a:ea typeface="Times New Roman"/>
              </a:rPr>
              <a:t>м</a:t>
            </a:r>
            <a:r>
              <a:rPr lang="ru-RU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иру.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87938525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845" y="-1355"/>
            <a:ext cx="8501058" cy="954914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3600" dirty="0" smtClean="0">
                <a:latin typeface="Times New Roman"/>
                <a:ea typeface="Times New Roman"/>
              </a:rPr>
              <a:t>Предметные </a:t>
            </a:r>
            <a:r>
              <a:rPr lang="ru-RU" sz="3600" dirty="0">
                <a:latin typeface="Times New Roman"/>
                <a:ea typeface="Times New Roman"/>
              </a:rPr>
              <a:t>недели в  </a:t>
            </a:r>
            <a:r>
              <a:rPr lang="ru-RU" sz="3600" dirty="0" smtClean="0">
                <a:latin typeface="Times New Roman"/>
                <a:ea typeface="Times New Roman"/>
              </a:rPr>
              <a:t>нач. </a:t>
            </a:r>
            <a:r>
              <a:rPr lang="ru-RU" sz="3600" dirty="0">
                <a:latin typeface="Times New Roman"/>
                <a:ea typeface="Times New Roman"/>
              </a:rPr>
              <a:t>классах.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  </a:t>
            </a:r>
            <a:endParaRPr lang="ru-RU" sz="36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748" y="116632"/>
            <a:ext cx="1300931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2060849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PT Sans"/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32657"/>
            <a:ext cx="7707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 </a:t>
            </a:r>
            <a:endParaRPr lang="ru-RU" sz="2400" b="1" dirty="0">
              <a:solidFill>
                <a:srgbClr val="FFFFFF"/>
              </a:solidFill>
            </a:endParaRPr>
          </a:p>
        </p:txBody>
      </p:sp>
      <p:pic>
        <p:nvPicPr>
          <p:cNvPr id="6" name="Рисунок 5" descr="C:\Temp\Rar$DIa352.16354\семинар завучей УВР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40768"/>
            <a:ext cx="9008679" cy="5184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2695635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214290"/>
            <a:ext cx="8501058" cy="857256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latin typeface="PT Sans"/>
              </a:rPr>
              <a:t> </a:t>
            </a:r>
            <a:endParaRPr lang="ru-RU" sz="36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748" y="116632"/>
            <a:ext cx="1300931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2060849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PT Sans"/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32657"/>
            <a:ext cx="77077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FFFFFF"/>
                </a:solidFill>
                <a:latin typeface="Times New Roman"/>
                <a:ea typeface="Times New Roman"/>
              </a:rPr>
              <a:t>Воспитательная работа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endParaRPr lang="ru-RU" sz="2400" b="1" dirty="0">
              <a:solidFill>
                <a:srgbClr val="FFFFFF"/>
              </a:solidFill>
            </a:endParaRPr>
          </a:p>
        </p:txBody>
      </p:sp>
      <p:pic>
        <p:nvPicPr>
          <p:cNvPr id="6" name="Рисунок 5" descr="C:\Temp\Rar$DIa7860.25707\встреча с ветеран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136904" cy="4363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779905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214290"/>
            <a:ext cx="8501058" cy="857256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latin typeface="PT Sans"/>
              </a:rPr>
              <a:t> </a:t>
            </a:r>
            <a:endParaRPr lang="ru-RU" sz="36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748" y="116632"/>
            <a:ext cx="1300931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2060849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PT Sans"/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32657"/>
            <a:ext cx="7707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 </a:t>
            </a:r>
            <a:endParaRPr lang="ru-RU" sz="2400" b="1" dirty="0">
              <a:solidFill>
                <a:srgbClr val="FFFFFF"/>
              </a:solidFill>
            </a:endParaRPr>
          </a:p>
        </p:txBody>
      </p:sp>
      <p:pic>
        <p:nvPicPr>
          <p:cNvPr id="6" name="Рисунок 5" descr="C:\Users\999\AppData\Local\Microsoft\Windows\Temporary Internet Files\Content.Word\PHOTO-2024-05-07-08-34-35-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61490"/>
            <a:ext cx="8640960" cy="447582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332657"/>
            <a:ext cx="74562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dirty="0">
                <a:solidFill>
                  <a:srgbClr val="FFFFFF"/>
                </a:solidFill>
                <a:latin typeface="Times New Roman"/>
                <a:ea typeface="Times New Roman"/>
              </a:rPr>
              <a:t>Воспитательная работа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endParaRPr lang="ru-RU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9905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214290"/>
            <a:ext cx="8501058" cy="857256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latin typeface="PT Sans"/>
              </a:rPr>
              <a:t> </a:t>
            </a:r>
            <a:endParaRPr lang="ru-RU" sz="36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748" y="116632"/>
            <a:ext cx="1300931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2060849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PT Sans"/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32657"/>
            <a:ext cx="7707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 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32657"/>
            <a:ext cx="74562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FFFFFF"/>
                </a:solidFill>
                <a:latin typeface="Times New Roman"/>
                <a:ea typeface="Times New Roman"/>
              </a:rPr>
              <a:t>Воспитательная работа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endParaRPr lang="ru-RU" sz="2400" b="1" dirty="0">
              <a:solidFill>
                <a:srgbClr val="FFFFFF"/>
              </a:solidFill>
            </a:endParaRPr>
          </a:p>
        </p:txBody>
      </p:sp>
      <p:pic>
        <p:nvPicPr>
          <p:cNvPr id="8" name="Рисунок 7" descr="C:\Temp\Rar$DIa2496.43042\PHOTO-2024-05-07-12-54-0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6794"/>
            <a:ext cx="9144000" cy="5831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479012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214290"/>
            <a:ext cx="8501058" cy="857256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latin typeface="PT Sans"/>
              </a:rPr>
              <a:t> </a:t>
            </a:r>
            <a:endParaRPr lang="ru-RU" sz="36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748" y="116632"/>
            <a:ext cx="1300931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2060849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PT Sans"/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32657"/>
            <a:ext cx="7707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 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32657"/>
            <a:ext cx="74562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FFFFFF"/>
                </a:solidFill>
                <a:latin typeface="Times New Roman"/>
                <a:ea typeface="Times New Roman"/>
              </a:rPr>
              <a:t>Воспитательная работа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endParaRPr lang="ru-RU" sz="2400" b="1" dirty="0">
              <a:solidFill>
                <a:srgbClr val="FFFFFF"/>
              </a:solidFill>
            </a:endParaRPr>
          </a:p>
        </p:txBody>
      </p:sp>
      <p:pic>
        <p:nvPicPr>
          <p:cNvPr id="8" name="Рисунок 7" descr="C:\Users\999\AppData\Local\Microsoft\Windows\Temporary Internet Files\Content.Word\PHOTO-2024-05-07-08-34-35-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2482"/>
            <a:ext cx="9008679" cy="51788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479012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214290"/>
            <a:ext cx="8501058" cy="857256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latin typeface="PT Sans"/>
              </a:rPr>
              <a:t> </a:t>
            </a:r>
            <a:endParaRPr lang="ru-RU" sz="36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748" y="116632"/>
            <a:ext cx="1300931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5325" y="2857573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PT Sans"/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32657"/>
            <a:ext cx="7707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 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905780"/>
            <a:ext cx="80648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err="1" smtClean="0">
                <a:solidFill>
                  <a:srgbClr val="FFFFFF"/>
                </a:solidFill>
                <a:latin typeface="Times New Roman"/>
                <a:ea typeface="Times New Roman"/>
              </a:rPr>
              <a:t>о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СПАСИБО</a:t>
            </a:r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ЗА ВНИМАНИЕ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75779905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201076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214290"/>
            <a:ext cx="8501058" cy="857256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latin typeface="PT Sans"/>
              </a:rPr>
              <a:t> </a:t>
            </a:r>
            <a:endParaRPr lang="ru-RU" sz="36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748" y="116632"/>
            <a:ext cx="1300931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2060849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PT Sans"/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32657"/>
            <a:ext cx="7707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 </a:t>
            </a:r>
            <a:endParaRPr lang="ru-RU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74534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214290"/>
            <a:ext cx="8501058" cy="857256"/>
          </a:xfrm>
        </p:spPr>
        <p:txBody>
          <a:bodyPr/>
          <a:lstStyle/>
          <a:p>
            <a:pPr algn="ctr"/>
            <a:r>
              <a:rPr lang="ru-RU" dirty="0" smtClean="0">
                <a:latin typeface="PT Sans"/>
              </a:rPr>
              <a:t>Задачи деятельности </a:t>
            </a:r>
            <a:endParaRPr lang="ru-RU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748" y="116632"/>
            <a:ext cx="1300931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2060849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PT Sans"/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3" y="1340769"/>
            <a:ext cx="8901175" cy="4879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810" indent="90170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 Совершенствовать формы организации учебной деятельности.</a:t>
            </a:r>
            <a:endParaRPr lang="ru-RU" sz="20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57810" indent="90170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 Использовать в учебном процессе современные педагогические технологии, эффективные методики обучения.</a:t>
            </a:r>
            <a:endParaRPr lang="ru-RU" sz="20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57810" indent="90170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 Раскрыть способности, интеллектуальный и нравственный потенциал каждого педагога.</a:t>
            </a:r>
            <a:endParaRPr lang="ru-RU" sz="2000" b="1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59056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3"/>
          <p:cNvSpPr>
            <a:spLocks noGrp="1"/>
          </p:cNvSpPr>
          <p:nvPr>
            <p:ph type="title"/>
          </p:nvPr>
        </p:nvSpPr>
        <p:spPr>
          <a:xfrm>
            <a:off x="357158" y="285728"/>
            <a:ext cx="7643813" cy="868363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Результаты обучения 2010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4" y="1142984"/>
          <a:ext cx="8858312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43900" y="142852"/>
            <a:ext cx="785818" cy="8392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Схема 24"/>
          <p:cNvGraphicFramePr/>
          <p:nvPr/>
        </p:nvGraphicFramePr>
        <p:xfrm>
          <a:off x="609600" y="1600200"/>
          <a:ext cx="8305800" cy="3829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7" name="Прямоугольник 36"/>
          <p:cNvSpPr/>
          <p:nvPr/>
        </p:nvSpPr>
        <p:spPr>
          <a:xfrm>
            <a:off x="1254047" y="357166"/>
            <a:ext cx="60532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Концептуальный блок:</a:t>
            </a:r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43900" y="142852"/>
            <a:ext cx="785818" cy="8392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214290"/>
            <a:ext cx="8501058" cy="857256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latin typeface="PT Sans"/>
              </a:rPr>
              <a:t> </a:t>
            </a:r>
            <a:endParaRPr lang="ru-RU" sz="36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748" y="116632"/>
            <a:ext cx="1300931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2060849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PT Sans"/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32656"/>
            <a:ext cx="75282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4000" b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Условия для решения задач</a:t>
            </a:r>
            <a:endParaRPr lang="ru-RU" sz="4000" b="1" dirty="0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838" y="1181146"/>
            <a:ext cx="882916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185E25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  <a:t>• 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работаем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по утвержденному учебному плану,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позволяющему заложить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фундамент знаний по основным дисциплинам, обеспечить уровень усвоения стандартов образования:</a:t>
            </a: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• составлен и утвержден план МО;</a:t>
            </a: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• составлены индивидуальные планы работы учителей над темами самообразования;</a:t>
            </a: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• создана система ВШК как одно из условий эффективной работы.</a:t>
            </a: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• создана система работы по обеспечению сохранности здоровья и здорового образа жизни учащихся;  </a:t>
            </a: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•разработаны рабочие программы по предметам и по ВУД в соответствии с Положением о рабочей программе педагога. </a:t>
            </a: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•разработаны механизмы системы оценивания знаний учащихся.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459056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214290"/>
            <a:ext cx="8501058" cy="857256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latin typeface="PT Sans"/>
              </a:rPr>
              <a:t> </a:t>
            </a:r>
            <a:endParaRPr lang="ru-RU" sz="36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748" y="116632"/>
            <a:ext cx="1300931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2060849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PT Sans"/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32657"/>
            <a:ext cx="77077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 </a:t>
            </a:r>
            <a:r>
              <a:rPr lang="ru-RU" sz="4400" b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Мое педагогическое кредо</a:t>
            </a:r>
            <a:endParaRPr lang="ru-RU" sz="4400" b="1" dirty="0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412776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000000"/>
                </a:solidFill>
                <a:latin typeface="PT Sans"/>
              </a:rPr>
              <a:t>Для меня важно, чтобы каждому ребенку было комфортно в школе, чтобы он хотел в неё ходить и не чувствовал себя одиноким и несчастным. Важно, чтобы родители и учителя увидели его реальные проблемы, захотели ему помочь и, главное, поняли, как это </a:t>
            </a:r>
            <a:r>
              <a:rPr lang="ru-RU" sz="3600" b="1" dirty="0" smtClean="0">
                <a:solidFill>
                  <a:srgbClr val="000000"/>
                </a:solidFill>
                <a:latin typeface="PT Sans"/>
              </a:rPr>
              <a:t>сделать.</a:t>
            </a:r>
            <a:endParaRPr lang="ru-RU" sz="3600" dirty="0">
              <a:solidFill>
                <a:srgbClr val="DDE8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59056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214290"/>
            <a:ext cx="8501058" cy="857256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latin typeface="PT Sans"/>
              </a:rPr>
              <a:t> </a:t>
            </a:r>
            <a:endParaRPr lang="ru-RU" sz="36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748" y="116632"/>
            <a:ext cx="1300931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2060849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PT Sans"/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32657"/>
            <a:ext cx="7707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FF"/>
                </a:solidFill>
                <a:latin typeface="Times New Roman"/>
                <a:ea typeface="Times New Roman"/>
              </a:rPr>
              <a:t>Там где дружбе все верны, все пути покажутся легки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3" y="1028343"/>
            <a:ext cx="903649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</a:rPr>
              <a:t>Мне повезло, что я имело дело с дружным и сплоченным  коллективом. В школе сформировался работоспособный, стабильный коллектив единомышленников. Педагоги нашей школы обладают творческим потенциалом, средний возраст – 36 лет. 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</a:rPr>
              <a:t>Все мои начинания  с большим интересом и энтузиазмом  поддержал мой коллектив учителей начальных классов, где настоящее время трудятся 30 учителей. 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На 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</a:rPr>
              <a:t>сегодняшний день все они заняты обучением и воспитанием 264 учащихся.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034140169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748" y="116632"/>
            <a:ext cx="1300931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052736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Учитель  </a:t>
            </a:r>
            <a:r>
              <a:rPr lang="ru-RU" sz="4000" b="1" dirty="0">
                <a:solidFill>
                  <a:srgbClr val="000000"/>
                </a:solidFill>
                <a:latin typeface="Times New Roman"/>
                <a:ea typeface="Times New Roman"/>
              </a:rPr>
              <a:t>является тончайшим инструментом, вмещающий в себе палитру человеческой деятельности: он и философ, и дирижер, и артист, и психолог, и ученый- нужно в работе с ним уважать его представление  о деятельности, помогать ему раскрыть все достоинства и красоту звучания </a:t>
            </a:r>
            <a:r>
              <a:rPr lang="ru-RU" sz="4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      </a:t>
            </a:r>
          </a:p>
          <a:p>
            <a:r>
              <a:rPr lang="ru-RU" sz="40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    этого </a:t>
            </a:r>
            <a:r>
              <a:rPr lang="ru-RU" sz="4000" b="1" dirty="0">
                <a:solidFill>
                  <a:srgbClr val="000000"/>
                </a:solidFill>
                <a:latin typeface="Times New Roman"/>
                <a:ea typeface="Times New Roman"/>
              </a:rPr>
              <a:t>инструмента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18842813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116632"/>
            <a:ext cx="8501058" cy="954914"/>
          </a:xfrm>
        </p:spPr>
        <p:txBody>
          <a:bodyPr/>
          <a:lstStyle/>
          <a:p>
            <a:pPr algn="ctr"/>
            <a:r>
              <a:rPr lang="ru-RU" sz="5400" i="1" dirty="0" smtClean="0">
                <a:solidFill>
                  <a:srgbClr val="000000"/>
                </a:solidFill>
                <a:latin typeface="PT Sans"/>
              </a:rPr>
              <a:t/>
            </a:r>
            <a:br>
              <a:rPr lang="ru-RU" sz="5400" i="1" dirty="0" smtClean="0">
                <a:solidFill>
                  <a:srgbClr val="000000"/>
                </a:solidFill>
                <a:latin typeface="PT Sans"/>
              </a:rPr>
            </a:br>
            <a:r>
              <a:rPr lang="ru-RU" sz="5400" i="1" dirty="0" smtClean="0">
                <a:solidFill>
                  <a:srgbClr val="000000"/>
                </a:solidFill>
                <a:latin typeface="PT Sans"/>
              </a:rPr>
              <a:t>Планирование</a:t>
            </a:r>
            <a:r>
              <a:rPr lang="ru-RU" sz="3600" dirty="0">
                <a:solidFill>
                  <a:srgbClr val="000000"/>
                </a:solidFill>
                <a:latin typeface="PT Sans"/>
              </a:rPr>
              <a:t/>
            </a:r>
            <a:br>
              <a:rPr lang="ru-RU" sz="3600" dirty="0">
                <a:solidFill>
                  <a:srgbClr val="000000"/>
                </a:solidFill>
                <a:latin typeface="PT Sans"/>
              </a:rPr>
            </a:br>
            <a:r>
              <a:rPr lang="ru-RU" sz="3600" dirty="0">
                <a:solidFill>
                  <a:srgbClr val="000000"/>
                </a:solidFill>
                <a:latin typeface="PT Sans"/>
              </a:rPr>
              <a:t> </a:t>
            </a:r>
            <a:endParaRPr lang="ru-RU" sz="36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748" y="116632"/>
            <a:ext cx="1300931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2060849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PT Sans"/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028343"/>
            <a:ext cx="890117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Завуч является «учителем учителей». Он организует  и контролирует многие процессы в школе</a:t>
            </a: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r>
              <a:rPr lang="ru-RU" sz="2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Основой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любой деятельности является планирование. Без планирования невозможно никакое действие. • Планирование требует полной сосредоточенности на поставленной цели, искреннего желания ее достижения. • Планирование - это непрерывный процесс. • Планирование на 99% связано с будущим и на 1% - с прошлым. Таким образом, при планировании преобладает устремление к цели, а не исследование своих прошлых ошибок.</a:t>
            </a:r>
          </a:p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- это непрерывное мысленное определение пути достижения конкретной цели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59056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574TGp_natural_light_ani 3">
      <a:dk1>
        <a:srgbClr val="808080"/>
      </a:dk1>
      <a:lt1>
        <a:srgbClr val="DDE89A"/>
      </a:lt1>
      <a:dk2>
        <a:srgbClr val="329A2A"/>
      </a:dk2>
      <a:lt2>
        <a:srgbClr val="185E25"/>
      </a:lt2>
      <a:accent1>
        <a:srgbClr val="80CB35"/>
      </a:accent1>
      <a:accent2>
        <a:srgbClr val="518CD3"/>
      </a:accent2>
      <a:accent3>
        <a:srgbClr val="ADCAAC"/>
      </a:accent3>
      <a:accent4>
        <a:srgbClr val="BDC683"/>
      </a:accent4>
      <a:accent5>
        <a:srgbClr val="C0E2AE"/>
      </a:accent5>
      <a:accent6>
        <a:srgbClr val="497EBF"/>
      </a:accent6>
      <a:hlink>
        <a:srgbClr val="E15D7C"/>
      </a:hlink>
      <a:folHlink>
        <a:srgbClr val="DB9153"/>
      </a:folHlink>
    </a:clrScheme>
    <a:fontScheme name="574TGp_natural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74TGp_natural_light_ani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_ani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_ani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1943</TotalTime>
  <Words>1745</Words>
  <Application>Microsoft Office PowerPoint</Application>
  <PresentationFormat>Экран (4:3)</PresentationFormat>
  <Paragraphs>349</Paragraphs>
  <Slides>42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Тема1</vt:lpstr>
      <vt:lpstr>Обобщение  опыта работы   </vt:lpstr>
      <vt:lpstr> </vt:lpstr>
      <vt:lpstr>Цель  деятельности  </vt:lpstr>
      <vt:lpstr>Задачи деятельности </vt:lpstr>
      <vt:lpstr> </vt:lpstr>
      <vt:lpstr> </vt:lpstr>
      <vt:lpstr> </vt:lpstr>
      <vt:lpstr>Презентация PowerPoint</vt:lpstr>
      <vt:lpstr> Планирование  </vt:lpstr>
      <vt:lpstr> Циклограмма    работы завуча УВР на месяц  </vt:lpstr>
      <vt:lpstr> </vt:lpstr>
      <vt:lpstr>Контроль (ВШК)  </vt:lpstr>
      <vt:lpstr>Контроль (ВШК)  </vt:lpstr>
      <vt:lpstr> </vt:lpstr>
      <vt:lpstr>Презентация PowerPoint</vt:lpstr>
      <vt:lpstr> </vt:lpstr>
      <vt:lpstr>Посещая урок, обращаю внимание…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Презентация PowerPoint</vt:lpstr>
      <vt:lpstr>Презентация PowerPoint</vt:lpstr>
      <vt:lpstr>Презентация PowerPoint</vt:lpstr>
      <vt:lpstr> </vt:lpstr>
      <vt:lpstr> Предметные недели в  нач. классах.  </vt:lpstr>
      <vt:lpstr> </vt:lpstr>
      <vt:lpstr> </vt:lpstr>
      <vt:lpstr> </vt:lpstr>
      <vt:lpstr> </vt:lpstr>
      <vt:lpstr> </vt:lpstr>
      <vt:lpstr>Презентация PowerPoint</vt:lpstr>
      <vt:lpstr> </vt:lpstr>
      <vt:lpstr>Результаты обучения 2010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ИМЦ</cp:lastModifiedBy>
  <cp:revision>129</cp:revision>
  <dcterms:created xsi:type="dcterms:W3CDTF">2010-12-01T08:48:51Z</dcterms:created>
  <dcterms:modified xsi:type="dcterms:W3CDTF">2024-05-23T07:05:53Z</dcterms:modified>
</cp:coreProperties>
</file>